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0"/>
  </p:notesMasterIdLst>
  <p:handoutMasterIdLst>
    <p:handoutMasterId r:id="rId41"/>
  </p:handoutMasterIdLst>
  <p:sldIdLst>
    <p:sldId id="257" r:id="rId5"/>
    <p:sldId id="384" r:id="rId6"/>
    <p:sldId id="270" r:id="rId7"/>
    <p:sldId id="408" r:id="rId8"/>
    <p:sldId id="419" r:id="rId9"/>
    <p:sldId id="410" r:id="rId10"/>
    <p:sldId id="449" r:id="rId11"/>
    <p:sldId id="393" r:id="rId12"/>
    <p:sldId id="420" r:id="rId13"/>
    <p:sldId id="441" r:id="rId14"/>
    <p:sldId id="451" r:id="rId15"/>
    <p:sldId id="422" r:id="rId16"/>
    <p:sldId id="429" r:id="rId17"/>
    <p:sldId id="442" r:id="rId18"/>
    <p:sldId id="405" r:id="rId19"/>
    <p:sldId id="396" r:id="rId20"/>
    <p:sldId id="415" r:id="rId21"/>
    <p:sldId id="423" r:id="rId22"/>
    <p:sldId id="426" r:id="rId23"/>
    <p:sldId id="416" r:id="rId24"/>
    <p:sldId id="418" r:id="rId25"/>
    <p:sldId id="450" r:id="rId26"/>
    <p:sldId id="454" r:id="rId27"/>
    <p:sldId id="438" r:id="rId28"/>
    <p:sldId id="421" r:id="rId29"/>
    <p:sldId id="428" r:id="rId30"/>
    <p:sldId id="455" r:id="rId31"/>
    <p:sldId id="447" r:id="rId32"/>
    <p:sldId id="443" r:id="rId33"/>
    <p:sldId id="444" r:id="rId34"/>
    <p:sldId id="437" r:id="rId35"/>
    <p:sldId id="446" r:id="rId36"/>
    <p:sldId id="391" r:id="rId37"/>
    <p:sldId id="414" r:id="rId38"/>
    <p:sldId id="4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nitureBank" initials="F" lastIdx="8" clrIdx="0">
    <p:extLst>
      <p:ext uri="{19B8F6BF-5375-455C-9EA6-DF929625EA0E}">
        <p15:presenceInfo xmlns:p15="http://schemas.microsoft.com/office/powerpoint/2012/main" userId="FurnitureBa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3765" autoAdjust="0"/>
  </p:normalViewPr>
  <p:slideViewPr>
    <p:cSldViewPr snapToGrid="0">
      <p:cViewPr varScale="1">
        <p:scale>
          <a:sx n="141" d="100"/>
          <a:sy n="141" d="100"/>
        </p:scale>
        <p:origin x="1062" y="33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2/3/2026</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this is huge and fast-moving field and I won’t be up to the minute or cover more than a part of it, even though this presentation is a bit longer than I hoped!</a:t>
            </a:r>
            <a:br>
              <a:rPr lang="en-US" dirty="0"/>
            </a:br>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94C7C-A54B-7448-CA1B-2D6ADC80A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706A9-C9C2-8E90-113A-6913E3A55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55A33-A1F7-B8B3-11FF-F71340792ACC}"/>
              </a:ext>
            </a:extLst>
          </p:cNvPr>
          <p:cNvSpPr>
            <a:spLocks noGrp="1"/>
          </p:cNvSpPr>
          <p:nvPr>
            <p:ph type="body" idx="1"/>
          </p:nvPr>
        </p:nvSpPr>
        <p:spPr/>
        <p:txBody>
          <a:bodyPr/>
          <a:lstStyle/>
          <a:p>
            <a:r>
              <a:rPr lang="en-US" dirty="0" err="1"/>
              <a:t>ChatGPT</a:t>
            </a:r>
            <a:r>
              <a:rPr lang="en-US" dirty="0"/>
              <a:t> has a publicly accessible web-age version which exploded via word-of-mouth. Let’s visit and ask one or two questions.</a:t>
            </a:r>
          </a:p>
        </p:txBody>
      </p:sp>
      <p:sp>
        <p:nvSpPr>
          <p:cNvPr id="4" name="Slide Number Placeholder 3">
            <a:extLst>
              <a:ext uri="{FF2B5EF4-FFF2-40B4-BE49-F238E27FC236}">
                <a16:creationId xmlns:a16="http://schemas.microsoft.com/office/drawing/2014/main" id="{B290432B-C34C-1A17-0035-F1D582D6C74D}"/>
              </a:ext>
            </a:extLst>
          </p:cNvPr>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172709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rough analogy is airplanes… they do not fly the same way as birds, but they DO use the same key principle, Bernoulli’s principle, which we DO understand.</a:t>
            </a:r>
            <a:br>
              <a:rPr lang="en-US" dirty="0"/>
            </a:br>
            <a:r>
              <a:rPr lang="en-US" dirty="0"/>
              <a:t>We do not know any similar principles for intelligence, this is Nobel Prize territory.</a:t>
            </a:r>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68475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210384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C1B53-373C-6D66-5296-84711F7A2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94226-0915-E4E3-DBE5-A8CF80CFD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F72AA-4E2B-FDFA-D79C-5EAE6CB5AC81}"/>
              </a:ext>
            </a:extLst>
          </p:cNvPr>
          <p:cNvSpPr>
            <a:spLocks noGrp="1"/>
          </p:cNvSpPr>
          <p:nvPr>
            <p:ph type="body" idx="1"/>
          </p:nvPr>
        </p:nvSpPr>
        <p:spPr/>
        <p:txBody>
          <a:bodyPr/>
          <a:lstStyle/>
          <a:p>
            <a:r>
              <a:rPr lang="en-US" dirty="0"/>
              <a:t>True moral agency consists not in only knowing about what is good, but knowing about everything and choosing the good anyway, on other words, VALUES. It’s hard to foresee this kind of morality in an AI.</a:t>
            </a:r>
          </a:p>
        </p:txBody>
      </p:sp>
      <p:sp>
        <p:nvSpPr>
          <p:cNvPr id="4" name="Slide Number Placeholder 3">
            <a:extLst>
              <a:ext uri="{FF2B5EF4-FFF2-40B4-BE49-F238E27FC236}">
                <a16:creationId xmlns:a16="http://schemas.microsoft.com/office/drawing/2014/main" id="{F7154B54-221E-FA93-B0D1-A268EC72C1AE}"/>
              </a:ext>
            </a:extLst>
          </p:cNvPr>
          <p:cNvSpPr>
            <a:spLocks noGrp="1"/>
          </p:cNvSpPr>
          <p:nvPr>
            <p:ph type="sldNum" sz="quarter" idx="5"/>
          </p:nvPr>
        </p:nvSpPr>
        <p:spPr/>
        <p:txBody>
          <a:bodyPr/>
          <a:lstStyle/>
          <a:p>
            <a:fld id="{1983A999-5E0E-42CA-8400-604AE921FF7C}" type="slidenum">
              <a:rPr lang="en-US" smtClean="0"/>
              <a:t>14</a:t>
            </a:fld>
            <a:endParaRPr lang="en-US"/>
          </a:p>
        </p:txBody>
      </p:sp>
    </p:spTree>
    <p:extLst>
      <p:ext uri="{BB962C8B-B14F-4D97-AF65-F5344CB8AC3E}">
        <p14:creationId xmlns:p14="http://schemas.microsoft.com/office/powerpoint/2010/main" val="53056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was generated by </a:t>
            </a:r>
            <a:r>
              <a:rPr lang="en-US" dirty="0" err="1"/>
              <a:t>Dall_E</a:t>
            </a:r>
            <a:r>
              <a:rPr lang="en-US" dirty="0"/>
              <a:t> as an illustration of “the practical implications of AI”</a:t>
            </a:r>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311964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try to define thinking but that’s not really the issue here… the intuitive result is obvious so anyone who has played with the technology.</a:t>
            </a:r>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207333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dog is conscious, even if it can’t pass the LSAT. Here is one of my favorite conscious beings, my late dog Elliott. </a:t>
            </a:r>
            <a:br>
              <a:rPr lang="en-US" dirty="0"/>
            </a:br>
            <a:r>
              <a:rPr lang="en-US" dirty="0"/>
              <a:t>There is not a lot of consensus about what consciousness even IS, let alone what sorts of entity can posses it. Personally, I suspect there’s no INHERENT barrier to a machine becoming conscious. And if one does, do we have obligations towards it? And if it is conscious, could it not develop intentions that we do not control?</a:t>
            </a:r>
          </a:p>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17</a:t>
            </a:fld>
            <a:endParaRPr lang="en-US"/>
          </a:p>
        </p:txBody>
      </p:sp>
    </p:spTree>
    <p:extLst>
      <p:ext uri="{BB962C8B-B14F-4D97-AF65-F5344CB8AC3E}">
        <p14:creationId xmlns:p14="http://schemas.microsoft.com/office/powerpoint/2010/main" val="380508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all bad.. But </a:t>
            </a:r>
            <a:r>
              <a:rPr lang="en-US" dirty="0" err="1"/>
              <a:t>ti’s</a:t>
            </a:r>
            <a:r>
              <a:rPr lang="en-US" dirty="0"/>
              <a:t> tricky. Ai could be used by teachers for drudgery like marking math exams and free up more time for teaching.</a:t>
            </a:r>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1340626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prominent technology leaders believe that this technology is dangerous and should be put on hiatus while we figure this all out.</a:t>
            </a:r>
            <a:br>
              <a:rPr lang="en-US" dirty="0"/>
            </a:br>
            <a:r>
              <a:rPr lang="en-US" dirty="0"/>
              <a:t>They might be right, but the cat is out of the bag, competition is driving exponential improvements, and it's not clear how we'd make AI safe even if we all agreed to doit!</a:t>
            </a:r>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3265007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 bias at issue reflect actual like-it-or-not reality e.g. the vast majority of executives ARE white males. It’s not self-evident even in principle how to correct the resulting “bias” in AI. There is anecdotal evidence that you can simply ask a chatbot to be less biased and it will do so. Similarly, if you start acting racist or sexist, the chatbot will happily join in. “coherence over truth”</a:t>
            </a:r>
          </a:p>
        </p:txBody>
      </p:sp>
      <p:sp>
        <p:nvSpPr>
          <p:cNvPr id="4" name="Slide Number Placeholder 3"/>
          <p:cNvSpPr>
            <a:spLocks noGrp="1"/>
          </p:cNvSpPr>
          <p:nvPr>
            <p:ph type="sldNum" sz="quarter" idx="5"/>
          </p:nvPr>
        </p:nvSpPr>
        <p:spPr/>
        <p:txBody>
          <a:bodyPr/>
          <a:lstStyle/>
          <a:p>
            <a:fld id="{1983A999-5E0E-42CA-8400-604AE921FF7C}" type="slidenum">
              <a:rPr lang="en-US" smtClean="0"/>
              <a:t>20</a:t>
            </a:fld>
            <a:endParaRPr lang="en-US"/>
          </a:p>
        </p:txBody>
      </p:sp>
    </p:spTree>
    <p:extLst>
      <p:ext uri="{BB962C8B-B14F-4D97-AF65-F5344CB8AC3E}">
        <p14:creationId xmlns:p14="http://schemas.microsoft.com/office/powerpoint/2010/main" val="232419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USA there is a presidential directive to ensure that Ais are not too “woke”!</a:t>
            </a:r>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37902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5A89-6742-0D04-2923-BF87ADFD0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2128E-CE24-5BAE-3938-18A83DD20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DAF7F-DF93-DBE2-0AF0-0633A1BB7C26}"/>
              </a:ext>
            </a:extLst>
          </p:cNvPr>
          <p:cNvSpPr>
            <a:spLocks noGrp="1"/>
          </p:cNvSpPr>
          <p:nvPr>
            <p:ph type="body" idx="1"/>
          </p:nvPr>
        </p:nvSpPr>
        <p:spPr/>
        <p:txBody>
          <a:bodyPr/>
          <a:lstStyle/>
          <a:p>
            <a:r>
              <a:rPr lang="en-US" dirty="0"/>
              <a:t>Often, the bias at issue reflect actual like-it-or-not reality e.g. the vast majority of executives ARE white males. It’s not self-evident even in principle how to correct the resulting “bias” in AI. There is anecdotal evidence that you can simply ask a chatbot to be less biased and it will do so. Similarly, if you start acting racist or sexist, the chatbot will happily join in. “coherence over truth”</a:t>
            </a:r>
          </a:p>
        </p:txBody>
      </p:sp>
      <p:sp>
        <p:nvSpPr>
          <p:cNvPr id="4" name="Slide Number Placeholder 3">
            <a:extLst>
              <a:ext uri="{FF2B5EF4-FFF2-40B4-BE49-F238E27FC236}">
                <a16:creationId xmlns:a16="http://schemas.microsoft.com/office/drawing/2014/main" id="{E4EBAC68-388E-DA06-9A9F-E75E777DFBD2}"/>
              </a:ext>
            </a:extLst>
          </p:cNvPr>
          <p:cNvSpPr>
            <a:spLocks noGrp="1"/>
          </p:cNvSpPr>
          <p:nvPr>
            <p:ph type="sldNum" sz="quarter" idx="5"/>
          </p:nvPr>
        </p:nvSpPr>
        <p:spPr/>
        <p:txBody>
          <a:bodyPr/>
          <a:lstStyle/>
          <a:p>
            <a:fld id="{1983A999-5E0E-42CA-8400-604AE921FF7C}" type="slidenum">
              <a:rPr lang="en-US" smtClean="0"/>
              <a:t>22</a:t>
            </a:fld>
            <a:endParaRPr lang="en-US"/>
          </a:p>
        </p:txBody>
      </p:sp>
    </p:spTree>
    <p:extLst>
      <p:ext uri="{BB962C8B-B14F-4D97-AF65-F5344CB8AC3E}">
        <p14:creationId xmlns:p14="http://schemas.microsoft.com/office/powerpoint/2010/main" val="34840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8D1E-129C-170B-7AE9-491D1B871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204E2-2444-2A85-A3F1-4D1F6EA92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4109C-108C-88A2-5A1D-76CD6EE8CF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E27104-74C3-EDD0-1345-B9C3CE382683}"/>
              </a:ext>
            </a:extLst>
          </p:cNvPr>
          <p:cNvSpPr>
            <a:spLocks noGrp="1"/>
          </p:cNvSpPr>
          <p:nvPr>
            <p:ph type="sldNum" sz="quarter" idx="5"/>
          </p:nvPr>
        </p:nvSpPr>
        <p:spPr/>
        <p:txBody>
          <a:bodyPr/>
          <a:lstStyle/>
          <a:p>
            <a:fld id="{1983A999-5E0E-42CA-8400-604AE921FF7C}" type="slidenum">
              <a:rPr lang="en-US" smtClean="0"/>
              <a:t>23</a:t>
            </a:fld>
            <a:endParaRPr lang="en-US"/>
          </a:p>
        </p:txBody>
      </p:sp>
    </p:spTree>
    <p:extLst>
      <p:ext uri="{BB962C8B-B14F-4D97-AF65-F5344CB8AC3E}">
        <p14:creationId xmlns:p14="http://schemas.microsoft.com/office/powerpoint/2010/main" val="254244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2719265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moral agency consists not in only knowing about what is good, but knowing about everything and choosing the good anyway, on other words, VALUES. It’s hard to foresee this kind of morality in an AI. Some thinkers argue that for an AI to have true moral agency, it would need to have the ability to suffer. How would you build in the ability to suffer? Do you need a meat-and-blood body to suffer? Would doing THAT be a moral choice?</a:t>
            </a:r>
          </a:p>
        </p:txBody>
      </p:sp>
      <p:sp>
        <p:nvSpPr>
          <p:cNvPr id="4" name="Slide Number Placeholder 3"/>
          <p:cNvSpPr>
            <a:spLocks noGrp="1"/>
          </p:cNvSpPr>
          <p:nvPr>
            <p:ph type="sldNum" sz="quarter" idx="5"/>
          </p:nvPr>
        </p:nvSpPr>
        <p:spPr/>
        <p:txBody>
          <a:bodyPr/>
          <a:lstStyle/>
          <a:p>
            <a:fld id="{1983A999-5E0E-42CA-8400-604AE921FF7C}" type="slidenum">
              <a:rPr lang="en-US" smtClean="0"/>
              <a:t>25</a:t>
            </a:fld>
            <a:endParaRPr lang="en-US"/>
          </a:p>
        </p:txBody>
      </p:sp>
    </p:spTree>
    <p:extLst>
      <p:ext uri="{BB962C8B-B14F-4D97-AF65-F5344CB8AC3E}">
        <p14:creationId xmlns:p14="http://schemas.microsoft.com/office/powerpoint/2010/main" val="2513922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reason why LLMs are not doing well in China. The Communist party wants to make sure that AIs conform to party ideology, and doing this without making them stupid is very challenging.</a:t>
            </a:r>
          </a:p>
        </p:txBody>
      </p:sp>
      <p:sp>
        <p:nvSpPr>
          <p:cNvPr id="4" name="Slide Number Placeholder 3"/>
          <p:cNvSpPr>
            <a:spLocks noGrp="1"/>
          </p:cNvSpPr>
          <p:nvPr>
            <p:ph type="sldNum" sz="quarter" idx="5"/>
          </p:nvPr>
        </p:nvSpPr>
        <p:spPr/>
        <p:txBody>
          <a:bodyPr/>
          <a:lstStyle/>
          <a:p>
            <a:fld id="{1983A999-5E0E-42CA-8400-604AE921FF7C}" type="slidenum">
              <a:rPr lang="en-US" smtClean="0"/>
              <a:t>26</a:t>
            </a:fld>
            <a:endParaRPr lang="en-US"/>
          </a:p>
        </p:txBody>
      </p:sp>
    </p:spTree>
    <p:extLst>
      <p:ext uri="{BB962C8B-B14F-4D97-AF65-F5344CB8AC3E}">
        <p14:creationId xmlns:p14="http://schemas.microsoft.com/office/powerpoint/2010/main" val="275857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A7AD-999C-B410-A985-EE52A39E0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91339-5A74-1EEB-A4D4-1ED818CC8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5D511-D07C-241E-1622-A8C630301B67}"/>
              </a:ext>
            </a:extLst>
          </p:cNvPr>
          <p:cNvSpPr>
            <a:spLocks noGrp="1"/>
          </p:cNvSpPr>
          <p:nvPr>
            <p:ph type="body" idx="1"/>
          </p:nvPr>
        </p:nvSpPr>
        <p:spPr/>
        <p:txBody>
          <a:bodyPr/>
          <a:lstStyle/>
          <a:p>
            <a:r>
              <a:rPr lang="en-US" dirty="0"/>
              <a:t>This is one reason why LLMs are not doing well in China. The Communist party wants to make sure that AIs conform to party ideology, and doing this without making them stupid is very challenging.</a:t>
            </a:r>
          </a:p>
        </p:txBody>
      </p:sp>
      <p:sp>
        <p:nvSpPr>
          <p:cNvPr id="4" name="Slide Number Placeholder 3">
            <a:extLst>
              <a:ext uri="{FF2B5EF4-FFF2-40B4-BE49-F238E27FC236}">
                <a16:creationId xmlns:a16="http://schemas.microsoft.com/office/drawing/2014/main" id="{3F538B7C-679B-C05E-8849-4C5245AF9E95}"/>
              </a:ext>
            </a:extLst>
          </p:cNvPr>
          <p:cNvSpPr>
            <a:spLocks noGrp="1"/>
          </p:cNvSpPr>
          <p:nvPr>
            <p:ph type="sldNum" sz="quarter" idx="5"/>
          </p:nvPr>
        </p:nvSpPr>
        <p:spPr/>
        <p:txBody>
          <a:bodyPr/>
          <a:lstStyle/>
          <a:p>
            <a:fld id="{1983A999-5E0E-42CA-8400-604AE921FF7C}" type="slidenum">
              <a:rPr lang="en-US" smtClean="0"/>
              <a:t>27</a:t>
            </a:fld>
            <a:endParaRPr lang="en-US"/>
          </a:p>
        </p:txBody>
      </p:sp>
    </p:spTree>
    <p:extLst>
      <p:ext uri="{BB962C8B-B14F-4D97-AF65-F5344CB8AC3E}">
        <p14:creationId xmlns:p14="http://schemas.microsoft.com/office/powerpoint/2010/main" val="219193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F62D-1B23-1602-4FE2-3A02B8403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5DAD1-64B0-7878-5D9B-E95C10E0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AD062-20C2-093E-57F6-4994694AF62D}"/>
              </a:ext>
            </a:extLst>
          </p:cNvPr>
          <p:cNvSpPr>
            <a:spLocks noGrp="1"/>
          </p:cNvSpPr>
          <p:nvPr>
            <p:ph type="body" idx="1"/>
          </p:nvPr>
        </p:nvSpPr>
        <p:spPr/>
        <p:txBody>
          <a:bodyPr/>
          <a:lstStyle/>
          <a:p>
            <a:r>
              <a:rPr lang="en-US" dirty="0"/>
              <a:t>This is one reason why LLMs are not doing well in China. The Communist party wants to make sure that AIs conform to party ideology, and doing this without making them stupid is very challenging.</a:t>
            </a:r>
          </a:p>
        </p:txBody>
      </p:sp>
      <p:sp>
        <p:nvSpPr>
          <p:cNvPr id="4" name="Slide Number Placeholder 3">
            <a:extLst>
              <a:ext uri="{FF2B5EF4-FFF2-40B4-BE49-F238E27FC236}">
                <a16:creationId xmlns:a16="http://schemas.microsoft.com/office/drawing/2014/main" id="{9171A26C-70F2-E6C5-A5B7-E6E50ED2C72B}"/>
              </a:ext>
            </a:extLst>
          </p:cNvPr>
          <p:cNvSpPr>
            <a:spLocks noGrp="1"/>
          </p:cNvSpPr>
          <p:nvPr>
            <p:ph type="sldNum" sz="quarter" idx="5"/>
          </p:nvPr>
        </p:nvSpPr>
        <p:spPr/>
        <p:txBody>
          <a:bodyPr/>
          <a:lstStyle/>
          <a:p>
            <a:fld id="{1983A999-5E0E-42CA-8400-604AE921FF7C}" type="slidenum">
              <a:rPr lang="en-US" smtClean="0"/>
              <a:t>28</a:t>
            </a:fld>
            <a:endParaRPr lang="en-US"/>
          </a:p>
        </p:txBody>
      </p:sp>
    </p:spTree>
    <p:extLst>
      <p:ext uri="{BB962C8B-B14F-4D97-AF65-F5344CB8AC3E}">
        <p14:creationId xmlns:p14="http://schemas.microsoft.com/office/powerpoint/2010/main" val="2153315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BCDF3-CAD6-B4B5-2052-76EE54873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8A297-9647-D013-A66A-E06FACB84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DC4A9-E32B-9E75-E00B-6E56F07C9460}"/>
              </a:ext>
            </a:extLst>
          </p:cNvPr>
          <p:cNvSpPr>
            <a:spLocks noGrp="1"/>
          </p:cNvSpPr>
          <p:nvPr>
            <p:ph type="body" idx="1"/>
          </p:nvPr>
        </p:nvSpPr>
        <p:spPr/>
        <p:txBody>
          <a:bodyPr/>
          <a:lstStyle/>
          <a:p>
            <a:r>
              <a:rPr lang="en-US" dirty="0"/>
              <a:t>True moral agency consists not in only knowing about what is good, but knowing about everything and choosing the good anyway, on other words, VALUES. It’s hard to foresee this kind of morality in an AI.</a:t>
            </a:r>
          </a:p>
        </p:txBody>
      </p:sp>
      <p:sp>
        <p:nvSpPr>
          <p:cNvPr id="4" name="Slide Number Placeholder 3">
            <a:extLst>
              <a:ext uri="{FF2B5EF4-FFF2-40B4-BE49-F238E27FC236}">
                <a16:creationId xmlns:a16="http://schemas.microsoft.com/office/drawing/2014/main" id="{2B6A4D81-0122-F49D-8819-5F34A975105E}"/>
              </a:ext>
            </a:extLst>
          </p:cNvPr>
          <p:cNvSpPr>
            <a:spLocks noGrp="1"/>
          </p:cNvSpPr>
          <p:nvPr>
            <p:ph type="sldNum" sz="quarter" idx="5"/>
          </p:nvPr>
        </p:nvSpPr>
        <p:spPr/>
        <p:txBody>
          <a:bodyPr/>
          <a:lstStyle/>
          <a:p>
            <a:fld id="{1983A999-5E0E-42CA-8400-604AE921FF7C}" type="slidenum">
              <a:rPr lang="en-US" smtClean="0"/>
              <a:t>29</a:t>
            </a:fld>
            <a:endParaRPr lang="en-US"/>
          </a:p>
        </p:txBody>
      </p:sp>
    </p:spTree>
    <p:extLst>
      <p:ext uri="{BB962C8B-B14F-4D97-AF65-F5344CB8AC3E}">
        <p14:creationId xmlns:p14="http://schemas.microsoft.com/office/powerpoint/2010/main" val="1484343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A65D-FB54-597B-23CF-861C06DF2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8BE31-40BC-0862-15A0-833C77F33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9648F-2AFB-C28F-9FEA-3E991031EEC0}"/>
              </a:ext>
            </a:extLst>
          </p:cNvPr>
          <p:cNvSpPr>
            <a:spLocks noGrp="1"/>
          </p:cNvSpPr>
          <p:nvPr>
            <p:ph type="body" idx="1"/>
          </p:nvPr>
        </p:nvSpPr>
        <p:spPr/>
        <p:txBody>
          <a:bodyPr/>
          <a:lstStyle/>
          <a:p>
            <a:r>
              <a:rPr lang="en-US" dirty="0"/>
              <a:t>Many researchers believe </a:t>
            </a:r>
            <a:r>
              <a:rPr lang="en-US" dirty="0" err="1"/>
              <a:t>AGIis</a:t>
            </a:r>
            <a:r>
              <a:rPr lang="en-US"/>
              <a:t>  only about a year away and ASI about 5 years away.</a:t>
            </a:r>
            <a:endParaRPr lang="en-US" dirty="0"/>
          </a:p>
        </p:txBody>
      </p:sp>
      <p:sp>
        <p:nvSpPr>
          <p:cNvPr id="4" name="Slide Number Placeholder 3">
            <a:extLst>
              <a:ext uri="{FF2B5EF4-FFF2-40B4-BE49-F238E27FC236}">
                <a16:creationId xmlns:a16="http://schemas.microsoft.com/office/drawing/2014/main" id="{9A022DEF-821C-91D6-581C-BBF24AD56757}"/>
              </a:ext>
            </a:extLst>
          </p:cNvPr>
          <p:cNvSpPr>
            <a:spLocks noGrp="1"/>
          </p:cNvSpPr>
          <p:nvPr>
            <p:ph type="sldNum" sz="quarter" idx="5"/>
          </p:nvPr>
        </p:nvSpPr>
        <p:spPr/>
        <p:txBody>
          <a:bodyPr/>
          <a:lstStyle/>
          <a:p>
            <a:fld id="{1983A999-5E0E-42CA-8400-604AE921FF7C}" type="slidenum">
              <a:rPr lang="en-US" smtClean="0"/>
              <a:t>30</a:t>
            </a:fld>
            <a:endParaRPr lang="en-US"/>
          </a:p>
        </p:txBody>
      </p:sp>
    </p:spTree>
    <p:extLst>
      <p:ext uri="{BB962C8B-B14F-4D97-AF65-F5344CB8AC3E}">
        <p14:creationId xmlns:p14="http://schemas.microsoft.com/office/powerpoint/2010/main" val="398280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efforts were mechanical machines and the rare ones with intelligence had a midget hidden in the works. In the related mythology, clockwork or corpse-based machinery was “brought to life” by adding some sort of essence – a soul, a zap of electricity – to put a “ghost in the machine”. No-one thought that the machine per se could be intelligent.</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moral agency consists not in only knowing about what is good, but knowing about everything and choosing the good anyway, on other words, VALUES. It’s hard to foresee this kind of morality in an AI.</a:t>
            </a:r>
          </a:p>
        </p:txBody>
      </p:sp>
      <p:sp>
        <p:nvSpPr>
          <p:cNvPr id="4" name="Slide Number Placeholder 3"/>
          <p:cNvSpPr>
            <a:spLocks noGrp="1"/>
          </p:cNvSpPr>
          <p:nvPr>
            <p:ph type="sldNum" sz="quarter" idx="5"/>
          </p:nvPr>
        </p:nvSpPr>
        <p:spPr/>
        <p:txBody>
          <a:bodyPr/>
          <a:lstStyle/>
          <a:p>
            <a:fld id="{1983A999-5E0E-42CA-8400-604AE921FF7C}" type="slidenum">
              <a:rPr lang="en-US" smtClean="0"/>
              <a:t>31</a:t>
            </a:fld>
            <a:endParaRPr lang="en-US"/>
          </a:p>
        </p:txBody>
      </p:sp>
    </p:spTree>
    <p:extLst>
      <p:ext uri="{BB962C8B-B14F-4D97-AF65-F5344CB8AC3E}">
        <p14:creationId xmlns:p14="http://schemas.microsoft.com/office/powerpoint/2010/main" val="80814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C7D8-7059-D35D-956A-57EC4FA92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D31A3-4344-B0AA-B426-F39BF07A0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A8D94-2F5B-0B88-04C1-7B8EA281D53D}"/>
              </a:ext>
            </a:extLst>
          </p:cNvPr>
          <p:cNvSpPr>
            <a:spLocks noGrp="1"/>
          </p:cNvSpPr>
          <p:nvPr>
            <p:ph type="body" idx="1"/>
          </p:nvPr>
        </p:nvSpPr>
        <p:spPr/>
        <p:txBody>
          <a:bodyPr/>
          <a:lstStyle/>
          <a:p>
            <a:r>
              <a:rPr lang="en-US" dirty="0"/>
              <a:t>True moral agency consists not in only knowing about what is good, but knowing about everything and choosing the good anyway, on other words, VALUES. It’s hard to foresee this kind of morality in an AI.</a:t>
            </a:r>
          </a:p>
        </p:txBody>
      </p:sp>
      <p:sp>
        <p:nvSpPr>
          <p:cNvPr id="4" name="Slide Number Placeholder 3">
            <a:extLst>
              <a:ext uri="{FF2B5EF4-FFF2-40B4-BE49-F238E27FC236}">
                <a16:creationId xmlns:a16="http://schemas.microsoft.com/office/drawing/2014/main" id="{C6D5512D-85D1-9625-F48C-BDF41C09A9B1}"/>
              </a:ext>
            </a:extLst>
          </p:cNvPr>
          <p:cNvSpPr>
            <a:spLocks noGrp="1"/>
          </p:cNvSpPr>
          <p:nvPr>
            <p:ph type="sldNum" sz="quarter" idx="5"/>
          </p:nvPr>
        </p:nvSpPr>
        <p:spPr/>
        <p:txBody>
          <a:bodyPr/>
          <a:lstStyle/>
          <a:p>
            <a:fld id="{1983A999-5E0E-42CA-8400-604AE921FF7C}" type="slidenum">
              <a:rPr lang="en-US" smtClean="0"/>
              <a:t>32</a:t>
            </a:fld>
            <a:endParaRPr lang="en-US"/>
          </a:p>
        </p:txBody>
      </p:sp>
    </p:spTree>
    <p:extLst>
      <p:ext uri="{BB962C8B-B14F-4D97-AF65-F5344CB8AC3E}">
        <p14:creationId xmlns:p14="http://schemas.microsoft.com/office/powerpoint/2010/main" val="97226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Arguably the Turing Test has already been passed, a 2014 chatbot pretended to be a 13-year-old boy (Eugene </a:t>
            </a:r>
            <a:r>
              <a:rPr lang="en-US" dirty="0" err="1"/>
              <a:t>Goostman</a:t>
            </a:r>
            <a:r>
              <a:rPr lang="en-US" dirty="0"/>
              <a:t>) and fooled about 1/3 of the humans who tried it. This is not the mission of current chatbots but if one were tuned that way it would probably fool many more humans. There is an inherent element of deception in this, which introduces practical as well as ethical challenges. Could YOU convincingly pretend to be a 13-year-old European boy? </a:t>
            </a:r>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913172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Deterministic AI (if-then logic, search trees, production systems etc.) consistently failed to seem intelligent. It’ just too hard to explicitly program intelligence.</a:t>
            </a:r>
            <a:br>
              <a:rPr lang="en-US" dirty="0"/>
            </a:br>
            <a:r>
              <a:rPr lang="en-US" dirty="0"/>
              <a:t>And neural networks systems of the era were just too small to exhibit interesting behavior – you had to simulate MILLIONS or BILLIONS of neurons which could be done with the hardware of the era.</a:t>
            </a:r>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257675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AI, progress on conventional computing has been spectacular for a century. Per Moore’s law, the density of integrated circuits doubled about every two years. NOTE its log scale on this graph!  Their speed also increased dramatically. Density and speed have plateaued, but massive parallelism has largely kept the progress intact. A 2023 gaming laptop is about 100 MILLION times faster that the first microprocessor (intel 4004, 1971). This has helped AI because most neural networks today are simulated on conventional computing hardware.  (Neural HW also exists but is still niche today)</a:t>
            </a:r>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21369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E9CF-C4E3-9EB3-E79B-134D5EC55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62EE4-D019-83FF-1D6E-4D513DC96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1BBFD0-F2A9-DC18-A0DB-5BB72CABEBA2}"/>
              </a:ext>
            </a:extLst>
          </p:cNvPr>
          <p:cNvSpPr>
            <a:spLocks noGrp="1"/>
          </p:cNvSpPr>
          <p:nvPr>
            <p:ph type="body" idx="1"/>
          </p:nvPr>
        </p:nvSpPr>
        <p:spPr/>
        <p:txBody>
          <a:bodyPr/>
          <a:lstStyle/>
          <a:p>
            <a:r>
              <a:rPr lang="en-US" dirty="0"/>
              <a:t>Once you have a large enough set of simulated neurons (connected with a reasonable architecture) they start to learn, and converse, much like humans.</a:t>
            </a:r>
            <a:br>
              <a:rPr lang="en-US" dirty="0"/>
            </a:br>
            <a:r>
              <a:rPr lang="en-US" dirty="0"/>
              <a:t>As for the technology race This may be a classic Innovators Dilemma situation where large incumbents lose…. Or not!</a:t>
            </a:r>
          </a:p>
        </p:txBody>
      </p:sp>
      <p:sp>
        <p:nvSpPr>
          <p:cNvPr id="4" name="Slide Number Placeholder 3">
            <a:extLst>
              <a:ext uri="{FF2B5EF4-FFF2-40B4-BE49-F238E27FC236}">
                <a16:creationId xmlns:a16="http://schemas.microsoft.com/office/drawing/2014/main" id="{6097E135-E33F-6F02-D185-CA910886535F}"/>
              </a:ext>
            </a:extLst>
          </p:cNvPr>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165471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ChatGPT</a:t>
            </a:r>
            <a:r>
              <a:rPr lang="en-US" dirty="0"/>
              <a:t> has a publicly accessible web-age version which exploded via word-of-mouth. Let’s visit and ask one or two questions.</a:t>
            </a:r>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8438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took only a few MONTHS for a MAJOR improvement in AI from GPT 3.5 to GPT4, as shown by the increases in test scores on the chart. Notably, the models were NOT specifically trained on any of these tests – they just display vast amounts of general knowledge and intelligence. And because of the ecosystem API architecture (next slide) improvements in every dimension come out every week!</a:t>
            </a:r>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426216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dirty="0" err="1"/>
              <a:t>GLMay</a:t>
            </a:r>
            <a:r>
              <a:rPr lang="en-US" dirty="0"/>
              <a:t> 2023</a:t>
            </a:r>
          </a:p>
          <a:p>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video" Target="https://www.youtube.com/embed/0FGtASjXCLI?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fi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fif"/></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oltbo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f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8" Type="http://schemas.openxmlformats.org/officeDocument/2006/relationships/hyperlink" Target="https://www.craiyon.com/" TargetMode="External"/><Relationship Id="rId3" Type="http://schemas.openxmlformats.org/officeDocument/2006/relationships/image" Target="../media/image14.jpg"/><Relationship Id="rId7" Type="http://schemas.openxmlformats.org/officeDocument/2006/relationships/hyperlink" Target="https://chat.mistral.ai/chat" TargetMode="External"/><Relationship Id="rId12" Type="http://schemas.openxmlformats.org/officeDocument/2006/relationships/hyperlink" Target="https://gemini.google.com/app"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copilot.microsoft.com/" TargetMode="External"/><Relationship Id="rId11" Type="http://schemas.openxmlformats.org/officeDocument/2006/relationships/hyperlink" Target="https://fluxaiimagegenerator.com/" TargetMode="External"/><Relationship Id="rId5" Type="http://schemas.openxmlformats.org/officeDocument/2006/relationships/hyperlink" Target="https://claude.ai/new" TargetMode="External"/><Relationship Id="rId10" Type="http://schemas.openxmlformats.org/officeDocument/2006/relationships/hyperlink" Target="https://www.meta.ai/" TargetMode="External"/><Relationship Id="rId4" Type="http://schemas.openxmlformats.org/officeDocument/2006/relationships/hyperlink" Target="https://www.perplexity.ai/" TargetMode="External"/><Relationship Id="rId9" Type="http://schemas.openxmlformats.org/officeDocument/2006/relationships/hyperlink" Target="https://stablediffusionweb.com/app/image-generato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hyperlink" Target="https://na01.safelinks.protection.outlook.com/?url=https://www.futurepedia.io/?utm_campaign%3DRecomendo%26utm_medium%3Demail%26utm_source%3DRevue%20newsletter&amp;data=05|01||e797f008c79b471016c908db0bb89ccc|84df9e7fe9f640afb435aaaaaaaaaaaa|1|0|638116659751284326|Unknown|TWFpbGZsb3d8eyJWIjoiMC4wLjAwMDAiLCJQIjoiV2luMzIiLCJBTiI6Ik1haWwiLCJXVCI6Mn0%3D|3000|||&amp;sdata=4orNovmBgjEuSW7eWQQlryoWlGrUk1dYTXoVyfTILc0%3D&amp;reserved=0" TargetMode="External"/><Relationship Id="rId3" Type="http://schemas.openxmlformats.org/officeDocument/2006/relationships/hyperlink" Target="https://www.clarifai.com/blog/how-does-chatgpt-work" TargetMode="External"/><Relationship Id="rId7" Type="http://schemas.openxmlformats.org/officeDocument/2006/relationships/hyperlink" Target="https://aisafety.world/" TargetMode="External"/><Relationship Id="rId2" Type="http://schemas.openxmlformats.org/officeDocument/2006/relationships/hyperlink" Target="https://chat.openai.com/chat" TargetMode="External"/><Relationship Id="rId1" Type="http://schemas.openxmlformats.org/officeDocument/2006/relationships/slideLayout" Target="../slideLayouts/slideLayout10.xml"/><Relationship Id="rId6" Type="http://schemas.openxmlformats.org/officeDocument/2006/relationships/hyperlink" Target="https://raise.mit.edu/resources.html" TargetMode="External"/><Relationship Id="rId5" Type="http://schemas.openxmlformats.org/officeDocument/2006/relationships/hyperlink" Target="https://delphi.allenai.org/" TargetMode="External"/><Relationship Id="rId4" Type="http://schemas.openxmlformats.org/officeDocument/2006/relationships/hyperlink" Target="http://psych.fullerton.edu/mbirnbaum/psych101/eliza.htm#:~:text=ELIZA%20is%20a%20computer%20program,Eliza%20will%20answer%20you."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whitehouse.gov/briefing-room/statements-releases/2023/05/04/fact-sheet-biden-harris-administration-announces-new-actions-to-promote-responsible-ai-innovation-that-protects-americans-rights-and-safety/?ftag=MSF0951a18" TargetMode="External"/><Relationship Id="rId3" Type="http://schemas.openxmlformats.org/officeDocument/2006/relationships/hyperlink" Target="https://davidrozado.substack.com/p/rightwinggpt" TargetMode="External"/><Relationship Id="rId7" Type="http://schemas.openxmlformats.org/officeDocument/2006/relationships/hyperlink" Target="https://www.facebook.com/reel/5921992984522619?fs=e&amp;s=m" TargetMode="External"/><Relationship Id="rId2" Type="http://schemas.openxmlformats.org/officeDocument/2006/relationships/hyperlink" Target="https://chat.openai.com/chat" TargetMode="External"/><Relationship Id="rId1" Type="http://schemas.openxmlformats.org/officeDocument/2006/relationships/slideLayout" Target="../slideLayouts/slideLayout10.xml"/><Relationship Id="rId6" Type="http://schemas.openxmlformats.org/officeDocument/2006/relationships/hyperlink" Target="https://www.gutenberg.org/files/59112/59112-h/59112-h.htm" TargetMode="External"/><Relationship Id="rId5" Type="http://schemas.openxmlformats.org/officeDocument/2006/relationships/hyperlink" Target="https://blog.flyingsaucer.nyc/article/the-canadian-ai-ecosystem" TargetMode="External"/><Relationship Id="rId4" Type="http://schemas.openxmlformats.org/officeDocument/2006/relationships/hyperlink" Target="https://autonomousweapo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psych.fullerton.edu/mbirnbaum/psych101/eliza.htm#:~:text=ELIZA%20is%20a%20computer%20program,Eliza%20will%20answer%20yo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chat.openai.com/c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712569" y="1582224"/>
            <a:ext cx="4219222" cy="2384898"/>
          </a:xfrm>
        </p:spPr>
        <p:txBody>
          <a:bodyPr anchor="b" anchorCtr="0">
            <a:normAutofit fontScale="90000"/>
          </a:bodyPr>
          <a:lstStyle/>
          <a:p>
            <a:pPr algn="ctr"/>
            <a:r>
              <a:rPr lang="en-US" sz="5400" dirty="0"/>
              <a:t>AI 3 years in:</a:t>
            </a:r>
            <a:br>
              <a:rPr lang="en-US" sz="5400" dirty="0"/>
            </a:br>
            <a:r>
              <a:rPr lang="en-US" sz="4900" dirty="0"/>
              <a:t>Lots of progress, </a:t>
            </a:r>
            <a:br>
              <a:rPr lang="en-US" sz="5400" dirty="0"/>
            </a:br>
            <a:r>
              <a:rPr lang="en-US" sz="4900" dirty="0"/>
              <a:t>Lots of issues !</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49808" y="5486282"/>
            <a:ext cx="5815583" cy="900971"/>
          </a:xfrm>
        </p:spPr>
        <p:txBody>
          <a:bodyPr>
            <a:normAutofit fontScale="92500" lnSpcReduction="10000"/>
          </a:bodyPr>
          <a:lstStyle/>
          <a:p>
            <a:r>
              <a:rPr lang="en-US" sz="2400" dirty="0"/>
              <a:t>Presented to CFUW</a:t>
            </a:r>
          </a:p>
          <a:p>
            <a:r>
              <a:rPr lang="en-US" sz="2400" dirty="0"/>
              <a:t>Feb 3 2026 </a:t>
            </a:r>
          </a:p>
        </p:txBody>
      </p:sp>
      <p:pic>
        <p:nvPicPr>
          <p:cNvPr id="5" name="Picture 4" descr="A blue jellyfish in the dark&#10;&#10;Description automatically generated with medium confidence">
            <a:extLst>
              <a:ext uri="{FF2B5EF4-FFF2-40B4-BE49-F238E27FC236}">
                <a16:creationId xmlns:a16="http://schemas.microsoft.com/office/drawing/2014/main" id="{7717D550-F752-176A-E954-8FB436282F78}"/>
              </a:ext>
            </a:extLst>
          </p:cNvPr>
          <p:cNvPicPr>
            <a:picLocks noChangeAspect="1"/>
          </p:cNvPicPr>
          <p:nvPr/>
        </p:nvPicPr>
        <p:blipFill>
          <a:blip r:embed="rId4"/>
          <a:stretch>
            <a:fillRect/>
          </a:stretch>
        </p:blipFill>
        <p:spPr>
          <a:xfrm>
            <a:off x="260209" y="355679"/>
            <a:ext cx="7048969" cy="4050066"/>
          </a:xfrm>
          <a:prstGeom prst="rect">
            <a:avLst/>
          </a:prstGeom>
        </p:spPr>
      </p:pic>
      <p:sp>
        <p:nvSpPr>
          <p:cNvPr id="8" name="TextBox 7">
            <a:extLst>
              <a:ext uri="{FF2B5EF4-FFF2-40B4-BE49-F238E27FC236}">
                <a16:creationId xmlns:a16="http://schemas.microsoft.com/office/drawing/2014/main" id="{3E09D112-0BED-867C-D139-FE0C01E4B1AE}"/>
              </a:ext>
            </a:extLst>
          </p:cNvPr>
          <p:cNvSpPr txBox="1"/>
          <p:nvPr/>
        </p:nvSpPr>
        <p:spPr>
          <a:xfrm>
            <a:off x="1818320" y="4686665"/>
            <a:ext cx="3503488" cy="646331"/>
          </a:xfrm>
          <a:prstGeom prst="rect">
            <a:avLst/>
          </a:prstGeom>
          <a:noFill/>
        </p:spPr>
        <p:txBody>
          <a:bodyPr wrap="square" rtlCol="0">
            <a:spAutoFit/>
          </a:bodyPr>
          <a:lstStyle/>
          <a:p>
            <a:r>
              <a:rPr lang="en-US" sz="3600" dirty="0"/>
              <a:t>Gord</a:t>
            </a:r>
            <a:r>
              <a:rPr lang="en-US" sz="1600" dirty="0"/>
              <a:t> </a:t>
            </a:r>
            <a:r>
              <a:rPr lang="en-US" sz="3600" dirty="0"/>
              <a:t>Larose</a:t>
            </a:r>
            <a:endParaRPr lang="en-CA" sz="1600"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3C3A8-6C91-8C5C-C078-288EDA349E9D}"/>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A1F41190-B25C-57AA-B5AE-4E54B86B9E34}"/>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6B2435C0-8086-A164-97A9-9ABCC4AA83A6}"/>
              </a:ext>
            </a:extLst>
          </p:cNvPr>
          <p:cNvSpPr>
            <a:spLocks noGrp="1"/>
          </p:cNvSpPr>
          <p:nvPr>
            <p:ph type="sldNum" sz="quarter" idx="12"/>
          </p:nvPr>
        </p:nvSpPr>
        <p:spPr/>
        <p:txBody>
          <a:bodyPr/>
          <a:lstStyle/>
          <a:p>
            <a:fld id="{DBA1B0FB-D917-4C8C-928F-313BD683BF39}" type="slidenum">
              <a:rPr lang="en-US" smtClean="0"/>
              <a:t>10</a:t>
            </a:fld>
            <a:endParaRPr lang="en-US"/>
          </a:p>
        </p:txBody>
      </p:sp>
      <p:pic>
        <p:nvPicPr>
          <p:cNvPr id="5" name="Online Media 4" title="Figure 01 Humanoid Robot Can Now Have Full Conversations With People(OpenAI integrated)">
            <a:hlinkClick r:id="" action="ppaction://media"/>
            <a:extLst>
              <a:ext uri="{FF2B5EF4-FFF2-40B4-BE49-F238E27FC236}">
                <a16:creationId xmlns:a16="http://schemas.microsoft.com/office/drawing/2014/main" id="{165604A7-8D32-448D-F43D-62A8E459CAF0}"/>
              </a:ext>
            </a:extLst>
          </p:cNvPr>
          <p:cNvPicPr>
            <a:picLocks noRot="1" noChangeAspect="1"/>
          </p:cNvPicPr>
          <p:nvPr>
            <a:videoFile r:link="rId1"/>
          </p:nvPr>
        </p:nvPicPr>
        <p:blipFill>
          <a:blip r:embed="rId3"/>
          <a:stretch>
            <a:fillRect/>
          </a:stretch>
        </p:blipFill>
        <p:spPr>
          <a:xfrm>
            <a:off x="1570760" y="1228434"/>
            <a:ext cx="8378103" cy="4733639"/>
          </a:xfrm>
          <a:prstGeom prst="rect">
            <a:avLst/>
          </a:prstGeom>
        </p:spPr>
      </p:pic>
      <p:sp>
        <p:nvSpPr>
          <p:cNvPr id="6" name="TextBox 5">
            <a:extLst>
              <a:ext uri="{FF2B5EF4-FFF2-40B4-BE49-F238E27FC236}">
                <a16:creationId xmlns:a16="http://schemas.microsoft.com/office/drawing/2014/main" id="{E98AADC1-514D-C266-B7D5-37B52E870641}"/>
              </a:ext>
            </a:extLst>
          </p:cNvPr>
          <p:cNvSpPr txBox="1"/>
          <p:nvPr/>
        </p:nvSpPr>
        <p:spPr>
          <a:xfrm>
            <a:off x="2267712" y="310896"/>
            <a:ext cx="7242048" cy="707886"/>
          </a:xfrm>
          <a:prstGeom prst="rect">
            <a:avLst/>
          </a:prstGeom>
          <a:noFill/>
        </p:spPr>
        <p:txBody>
          <a:bodyPr wrap="square" rtlCol="0">
            <a:spAutoFit/>
          </a:bodyPr>
          <a:lstStyle/>
          <a:p>
            <a:pPr algn="ctr"/>
            <a:r>
              <a:rPr lang="en-CA" sz="4000" dirty="0"/>
              <a:t>Spring, 2024:</a:t>
            </a:r>
          </a:p>
        </p:txBody>
      </p:sp>
    </p:spTree>
    <p:extLst>
      <p:ext uri="{BB962C8B-B14F-4D97-AF65-F5344CB8AC3E}">
        <p14:creationId xmlns:p14="http://schemas.microsoft.com/office/powerpoint/2010/main" val="7732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BC4DD-B293-E617-54A9-62952EEE5070}"/>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A587E91A-E41A-7B50-9780-58E795DFBF3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14690708-2A48-0383-7293-DE6DFD935F50}"/>
              </a:ext>
            </a:extLst>
          </p:cNvPr>
          <p:cNvSpPr>
            <a:spLocks noGrp="1"/>
          </p:cNvSpPr>
          <p:nvPr>
            <p:ph type="ctrTitle"/>
          </p:nvPr>
        </p:nvSpPr>
        <p:spPr>
          <a:xfrm>
            <a:off x="550863" y="549275"/>
            <a:ext cx="9398000" cy="99606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2026</a:t>
            </a:r>
            <a:r>
              <a:rPr lang="en-US" dirty="0"/>
              <a:t>: AI Everywhere</a:t>
            </a:r>
            <a:endParaRPr lang="en-US" sz="6400" kern="1200" dirty="0">
              <a:solidFill>
                <a:schemeClr val="accent2">
                  <a:lumMod val="60000"/>
                  <a:lumOff val="40000"/>
                </a:schemeClr>
              </a:solidFill>
              <a:latin typeface="+mj-lt"/>
              <a:ea typeface="+mj-ea"/>
              <a:cs typeface="+mj-cs"/>
            </a:endParaRPr>
          </a:p>
        </p:txBody>
      </p:sp>
      <p:sp>
        <p:nvSpPr>
          <p:cNvPr id="16" name="Subtitle 15">
            <a:extLst>
              <a:ext uri="{FF2B5EF4-FFF2-40B4-BE49-F238E27FC236}">
                <a16:creationId xmlns:a16="http://schemas.microsoft.com/office/drawing/2014/main" id="{91A95CAC-A059-D86D-C701-8271D8623CB1}"/>
              </a:ext>
            </a:extLst>
          </p:cNvPr>
          <p:cNvSpPr>
            <a:spLocks noGrp="1"/>
          </p:cNvSpPr>
          <p:nvPr>
            <p:ph type="subTitle" idx="1"/>
          </p:nvPr>
        </p:nvSpPr>
        <p:spPr>
          <a:xfrm>
            <a:off x="286787" y="1047305"/>
            <a:ext cx="6589501" cy="5024324"/>
          </a:xfrm>
        </p:spPr>
        <p:txBody>
          <a:bodyPr vert="horz" wrap="square" lIns="0" tIns="0" rIns="0" bIns="0" rtlCol="0">
            <a:noAutofit/>
          </a:bodyPr>
          <a:lstStyle/>
          <a:p>
            <a:pPr marL="0" indent="0">
              <a:lnSpc>
                <a:spcPct val="100000"/>
              </a:lnSpc>
            </a:pPr>
            <a:endParaRPr lang="en-US" sz="2800" dirty="0"/>
          </a:p>
          <a:p>
            <a:pPr marL="457200" indent="-457200">
              <a:lnSpc>
                <a:spcPct val="100000"/>
              </a:lnSpc>
              <a:buFont typeface="Arial" panose="020B0604020202020204" pitchFamily="34" charset="0"/>
              <a:buChar char="•"/>
            </a:pPr>
            <a:r>
              <a:rPr lang="en-US" sz="2800" dirty="0"/>
              <a:t>More and better chatbots</a:t>
            </a:r>
          </a:p>
          <a:p>
            <a:pPr marL="342900" indent="-342900">
              <a:lnSpc>
                <a:spcPct val="100000"/>
              </a:lnSpc>
              <a:buFont typeface="Arial" panose="020B0604020202020204" pitchFamily="34" charset="0"/>
              <a:buChar char="•"/>
            </a:pPr>
            <a:r>
              <a:rPr lang="en-US" sz="2800" dirty="0"/>
              <a:t>Digital Assistants e.g.  perplexity</a:t>
            </a:r>
            <a:endParaRPr lang="en-US" sz="2800" kern="1200" dirty="0"/>
          </a:p>
          <a:p>
            <a:pPr marL="342900" indent="-342900">
              <a:lnSpc>
                <a:spcPct val="100000"/>
              </a:lnSpc>
              <a:buFont typeface="Arial" panose="020B0604020202020204" pitchFamily="34" charset="0"/>
              <a:buChar char="•"/>
            </a:pPr>
            <a:r>
              <a:rPr lang="en-US" sz="2800" dirty="0"/>
              <a:t>Most Ais do text, images and video</a:t>
            </a:r>
          </a:p>
          <a:p>
            <a:pPr marL="342900" indent="-342900">
              <a:lnSpc>
                <a:spcPct val="100000"/>
              </a:lnSpc>
              <a:buFont typeface="Arial" panose="020B0604020202020204" pitchFamily="34" charset="0"/>
              <a:buChar char="•"/>
            </a:pPr>
            <a:r>
              <a:rPr lang="en-US" sz="2800" dirty="0"/>
              <a:t>Usually free to try!</a:t>
            </a:r>
          </a:p>
          <a:p>
            <a:pPr marL="342900" indent="-342900">
              <a:lnSpc>
                <a:spcPct val="100000"/>
              </a:lnSpc>
              <a:buFont typeface="Arial" panose="020B0604020202020204" pitchFamily="34" charset="0"/>
              <a:buChar char="•"/>
            </a:pPr>
            <a:r>
              <a:rPr lang="en-US" sz="2800" dirty="0"/>
              <a:t>Web-based or Mobile Apps</a:t>
            </a:r>
            <a:endParaRPr lang="en-US" sz="1600" dirty="0"/>
          </a:p>
          <a:p>
            <a:pPr marL="800100" lvl="1" indent="-342900">
              <a:lnSpc>
                <a:spcPct val="100000"/>
              </a:lnSpc>
            </a:pPr>
            <a:endParaRPr lang="en-US" sz="1600" dirty="0"/>
          </a:p>
          <a:p>
            <a:pPr marL="342900" indent="-342900">
              <a:lnSpc>
                <a:spcPct val="100000"/>
              </a:lnSpc>
              <a:buFont typeface="Arial" panose="020B0604020202020204" pitchFamily="34" charset="0"/>
              <a:buChar char="•"/>
            </a:pPr>
            <a:endParaRPr lang="en-US" sz="2800" kern="1200" dirty="0">
              <a:latin typeface="+mn-lt"/>
              <a:ea typeface="+mn-ea"/>
              <a:cs typeface="+mn-cs"/>
            </a:endParaRPr>
          </a:p>
        </p:txBody>
      </p:sp>
      <p:sp>
        <p:nvSpPr>
          <p:cNvPr id="4" name="Slide Number Placeholder 3">
            <a:extLst>
              <a:ext uri="{FF2B5EF4-FFF2-40B4-BE49-F238E27FC236}">
                <a16:creationId xmlns:a16="http://schemas.microsoft.com/office/drawing/2014/main" id="{D7DB0906-EA13-913E-2464-E05D63A82ECA}"/>
              </a:ext>
            </a:extLst>
          </p:cNvPr>
          <p:cNvSpPr>
            <a:spLocks noGrp="1"/>
          </p:cNvSpPr>
          <p:nvPr>
            <p:ph type="sldNum" sz="quarter" idx="12"/>
          </p:nvPr>
        </p:nvSpPr>
        <p:spPr/>
        <p:txBody>
          <a:bodyPr/>
          <a:lstStyle/>
          <a:p>
            <a:fld id="{DBA1B0FB-D917-4C8C-928F-313BD683BF39}" type="slidenum">
              <a:rPr lang="en-US" smtClean="0"/>
              <a:t>11</a:t>
            </a:fld>
            <a:endParaRPr lang="en-US"/>
          </a:p>
        </p:txBody>
      </p:sp>
      <p:pic>
        <p:nvPicPr>
          <p:cNvPr id="3" name="Picture 2" descr="Two robots looking at each other&#10;&#10;Description automatically generated">
            <a:extLst>
              <a:ext uri="{FF2B5EF4-FFF2-40B4-BE49-F238E27FC236}">
                <a16:creationId xmlns:a16="http://schemas.microsoft.com/office/drawing/2014/main" id="{4E786CDE-86B7-6E7F-BC87-27B79E0315A3}"/>
              </a:ext>
            </a:extLst>
          </p:cNvPr>
          <p:cNvPicPr>
            <a:picLocks noChangeAspect="1"/>
          </p:cNvPicPr>
          <p:nvPr/>
        </p:nvPicPr>
        <p:blipFill>
          <a:blip r:embed="rId4"/>
          <a:stretch>
            <a:fillRect/>
          </a:stretch>
        </p:blipFill>
        <p:spPr>
          <a:xfrm>
            <a:off x="5797002" y="2212169"/>
            <a:ext cx="5437545" cy="3016844"/>
          </a:xfrm>
          <a:prstGeom prst="rect">
            <a:avLst/>
          </a:prstGeom>
        </p:spPr>
      </p:pic>
    </p:spTree>
    <p:extLst>
      <p:ext uri="{BB962C8B-B14F-4D97-AF65-F5344CB8AC3E}">
        <p14:creationId xmlns:p14="http://schemas.microsoft.com/office/powerpoint/2010/main" val="28240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9398000" cy="996061"/>
          </a:xfrm>
        </p:spPr>
        <p:txBody>
          <a:bodyPr vert="horz" wrap="square" lIns="0" tIns="0" rIns="0" bIns="0" rtlCol="0" anchor="b" anchorCtr="0">
            <a:normAutofit/>
          </a:bodyPr>
          <a:lstStyle/>
          <a:p>
            <a:pPr>
              <a:lnSpc>
                <a:spcPct val="100000"/>
              </a:lnSpc>
            </a:pPr>
            <a:r>
              <a:rPr lang="en-US" dirty="0"/>
              <a:t>How LLMS work</a:t>
            </a:r>
            <a:r>
              <a:rPr lang="en-US" sz="6400" kern="1200" dirty="0">
                <a:solidFill>
                  <a:schemeClr val="tx1"/>
                </a:solidFill>
                <a:latin typeface="+mj-lt"/>
                <a:ea typeface="+mj-ea"/>
                <a:cs typeface="+mj-cs"/>
              </a:rPr>
              <a:t>:</a:t>
            </a:r>
            <a:endParaRPr lang="en-US" sz="6400" kern="1200" dirty="0">
              <a:solidFill>
                <a:schemeClr val="accent2">
                  <a:lumMod val="60000"/>
                  <a:lumOff val="40000"/>
                </a:schemeClr>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9522" y="1913641"/>
            <a:ext cx="11259037" cy="4747459"/>
          </a:xfrm>
        </p:spPr>
        <p:txBody>
          <a:bodyPr vert="horz" wrap="square" lIns="0" tIns="0" rIns="0" bIns="0" rtlCol="0">
            <a:normAutofit lnSpcReduction="10000"/>
          </a:bodyPr>
          <a:lstStyle/>
          <a:p>
            <a:pPr marL="342900" indent="-342900">
              <a:lnSpc>
                <a:spcPct val="100000"/>
              </a:lnSpc>
              <a:buFont typeface="Arial" panose="020B0604020202020204" pitchFamily="34" charset="0"/>
              <a:buChar char="•"/>
            </a:pPr>
            <a:r>
              <a:rPr lang="en-US" sz="3600" kern="1200" dirty="0">
                <a:solidFill>
                  <a:srgbClr val="FFFF00">
                    <a:alpha val="60000"/>
                  </a:srgbClr>
                </a:solidFill>
                <a:latin typeface="+mn-lt"/>
                <a:ea typeface="+mn-ea"/>
                <a:cs typeface="+mn-cs"/>
              </a:rPr>
              <a:t>WE DON’T KNOW HOW THEY WORK!</a:t>
            </a:r>
          </a:p>
          <a:p>
            <a:pPr marL="342900" indent="-342900">
              <a:lnSpc>
                <a:spcPct val="100000"/>
              </a:lnSpc>
              <a:buFont typeface="Arial" panose="020B0604020202020204" pitchFamily="34" charset="0"/>
              <a:buChar char="•"/>
            </a:pPr>
            <a:r>
              <a:rPr lang="en-US" sz="3600" dirty="0"/>
              <a:t>But then, we don’t know how our brains work either</a:t>
            </a:r>
            <a:r>
              <a:rPr lang="en-US" sz="3600" kern="1200" dirty="0">
                <a:latin typeface="+mn-lt"/>
                <a:ea typeface="+mn-ea"/>
                <a:cs typeface="+mn-cs"/>
              </a:rPr>
              <a:t>.</a:t>
            </a:r>
          </a:p>
          <a:p>
            <a:pPr marL="342900" indent="-342900">
              <a:lnSpc>
                <a:spcPct val="100000"/>
              </a:lnSpc>
              <a:buFont typeface="Arial" panose="020B0604020202020204" pitchFamily="34" charset="0"/>
              <a:buChar char="•"/>
            </a:pPr>
            <a:r>
              <a:rPr lang="en-US" sz="3600" dirty="0"/>
              <a:t>We know what neurons are and how they behave….</a:t>
            </a:r>
          </a:p>
          <a:p>
            <a:pPr marL="342900" indent="-342900">
              <a:lnSpc>
                <a:spcPct val="100000"/>
              </a:lnSpc>
              <a:buFont typeface="Arial" panose="020B0604020202020204" pitchFamily="34" charset="0"/>
              <a:buChar char="•"/>
            </a:pPr>
            <a:r>
              <a:rPr lang="en-US" sz="3600" dirty="0"/>
              <a:t>But we have NO IDEA how such cellular-level behavior </a:t>
            </a:r>
            <a:br>
              <a:rPr lang="en-US" sz="3600" dirty="0"/>
            </a:br>
            <a:r>
              <a:rPr lang="en-US" sz="3600" dirty="0"/>
              <a:t>adds up to intelligence, consciousness, language etc.</a:t>
            </a:r>
          </a:p>
          <a:p>
            <a:pPr marL="342900" indent="-342900">
              <a:lnSpc>
                <a:spcPct val="100000"/>
              </a:lnSpc>
              <a:buFont typeface="Arial" panose="020B0604020202020204" pitchFamily="34" charset="0"/>
              <a:buChar char="•"/>
            </a:pPr>
            <a:r>
              <a:rPr lang="en-US" sz="3600" dirty="0"/>
              <a:t>So, we mimicked our cortex without understanding it..</a:t>
            </a:r>
            <a:br>
              <a:rPr lang="en-US" sz="3600" dirty="0"/>
            </a:br>
            <a:r>
              <a:rPr lang="en-US" sz="3600" dirty="0"/>
              <a:t>And the mimic works! </a:t>
            </a:r>
            <a:endParaRPr lang="en-US" dirty="0"/>
          </a:p>
          <a:p>
            <a:pPr marL="342900" indent="-342900">
              <a:lnSpc>
                <a:spcPct val="100000"/>
              </a:lnSpc>
              <a:buFont typeface="Arial" panose="020B0604020202020204" pitchFamily="34" charset="0"/>
              <a:buChar char="•"/>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12</a:t>
            </a:fld>
            <a:endParaRPr lang="en-US"/>
          </a:p>
        </p:txBody>
      </p:sp>
      <p:pic>
        <p:nvPicPr>
          <p:cNvPr id="6" name="Picture 5" descr="A pop art comic book explosion&#10;&#10;Description automatically generated with medium confidence">
            <a:extLst>
              <a:ext uri="{FF2B5EF4-FFF2-40B4-BE49-F238E27FC236}">
                <a16:creationId xmlns:a16="http://schemas.microsoft.com/office/drawing/2014/main" id="{9F119D12-EAFF-ADA9-151D-32741A22A5D4}"/>
              </a:ext>
            </a:extLst>
          </p:cNvPr>
          <p:cNvPicPr>
            <a:picLocks noChangeAspect="1"/>
          </p:cNvPicPr>
          <p:nvPr/>
        </p:nvPicPr>
        <p:blipFill>
          <a:blip r:embed="rId4"/>
          <a:stretch>
            <a:fillRect/>
          </a:stretch>
        </p:blipFill>
        <p:spPr>
          <a:xfrm>
            <a:off x="9028590" y="227407"/>
            <a:ext cx="2389491" cy="2389491"/>
          </a:xfrm>
          <a:prstGeom prst="rect">
            <a:avLst/>
          </a:prstGeom>
        </p:spPr>
      </p:pic>
    </p:spTree>
    <p:extLst>
      <p:ext uri="{BB962C8B-B14F-4D97-AF65-F5344CB8AC3E}">
        <p14:creationId xmlns:p14="http://schemas.microsoft.com/office/powerpoint/2010/main" val="141712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9398000" cy="996061"/>
          </a:xfrm>
        </p:spPr>
        <p:txBody>
          <a:bodyPr vert="horz" wrap="square" lIns="0" tIns="0" rIns="0" bIns="0" rtlCol="0" anchor="b" anchorCtr="0">
            <a:normAutofit/>
          </a:bodyPr>
          <a:lstStyle/>
          <a:p>
            <a:pPr>
              <a:lnSpc>
                <a:spcPct val="100000"/>
              </a:lnSpc>
            </a:pPr>
            <a:r>
              <a:rPr lang="en-US" dirty="0"/>
              <a:t>How LLMs are built</a:t>
            </a:r>
            <a:r>
              <a:rPr lang="en-US" sz="6400" kern="1200" dirty="0">
                <a:solidFill>
                  <a:schemeClr val="tx1"/>
                </a:solidFill>
                <a:latin typeface="+mj-lt"/>
                <a:ea typeface="+mj-ea"/>
                <a:cs typeface="+mj-cs"/>
              </a:rPr>
              <a:t>:</a:t>
            </a:r>
            <a:endParaRPr lang="en-US" sz="6400" kern="1200" dirty="0">
              <a:solidFill>
                <a:schemeClr val="accent2">
                  <a:lumMod val="60000"/>
                  <a:lumOff val="40000"/>
                </a:schemeClr>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9522" y="1913641"/>
            <a:ext cx="11259037" cy="4747459"/>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kern="1200" dirty="0">
                <a:latin typeface="+mn-lt"/>
                <a:ea typeface="+mn-ea"/>
                <a:cs typeface="+mn-cs"/>
              </a:rPr>
              <a:t>GPT “Generative Pretrained Transformer”, a common AI architecture</a:t>
            </a:r>
          </a:p>
          <a:p>
            <a:pPr marL="342900" indent="-342900">
              <a:lnSpc>
                <a:spcPct val="100000"/>
              </a:lnSpc>
              <a:buFont typeface="Arial" panose="020B0604020202020204" pitchFamily="34" charset="0"/>
              <a:buChar char="•"/>
            </a:pPr>
            <a:r>
              <a:rPr lang="en-US" kern="1200" dirty="0">
                <a:latin typeface="+mn-lt"/>
                <a:ea typeface="+mn-ea"/>
                <a:cs typeface="+mn-cs"/>
              </a:rPr>
              <a:t>Based on a  brain-</a:t>
            </a:r>
            <a:r>
              <a:rPr lang="en-US" kern="1200" dirty="0" err="1">
                <a:latin typeface="+mn-lt"/>
                <a:ea typeface="+mn-ea"/>
                <a:cs typeface="+mn-cs"/>
              </a:rPr>
              <a:t>inspired“Large</a:t>
            </a:r>
            <a:r>
              <a:rPr lang="en-US" kern="1200" dirty="0">
                <a:latin typeface="+mn-lt"/>
                <a:ea typeface="+mn-ea"/>
                <a:cs typeface="+mn-cs"/>
              </a:rPr>
              <a:t> Language model” neural network</a:t>
            </a:r>
          </a:p>
          <a:p>
            <a:pPr marL="800100" lvl="1" indent="-342900">
              <a:lnSpc>
                <a:spcPct val="100000"/>
              </a:lnSpc>
            </a:pPr>
            <a:r>
              <a:rPr lang="en-US" dirty="0"/>
              <a:t> “Pre-trained” by reading vast amounts of data e.g. Wikipedia,</a:t>
            </a:r>
          </a:p>
          <a:p>
            <a:pPr marL="800100" lvl="1" indent="-342900">
              <a:lnSpc>
                <a:spcPct val="100000"/>
              </a:lnSpc>
            </a:pPr>
            <a:r>
              <a:rPr lang="en-US" dirty="0"/>
              <a:t>Like a brain that’s learned stuff as of a certain date, so doesn't know the weather or what happened yesterday</a:t>
            </a:r>
            <a:endParaRPr lang="en-US" kern="1200" dirty="0">
              <a:latin typeface="+mn-lt"/>
              <a:ea typeface="+mn-ea"/>
              <a:cs typeface="+mn-cs"/>
            </a:endParaRPr>
          </a:p>
          <a:p>
            <a:pPr marL="342900" indent="-342900">
              <a:lnSpc>
                <a:spcPct val="100000"/>
              </a:lnSpc>
              <a:buFont typeface="Arial" panose="020B0604020202020204" pitchFamily="34" charset="0"/>
              <a:buChar char="•"/>
            </a:pPr>
            <a:r>
              <a:rPr lang="en-US" dirty="0"/>
              <a:t>An evolved version of “predict the next word”</a:t>
            </a:r>
            <a:br>
              <a:rPr lang="en-US" dirty="0"/>
            </a:br>
            <a:r>
              <a:rPr lang="en-US" dirty="0"/>
              <a:t>To predict the next word well you have to UNDERSTAND</a:t>
            </a:r>
            <a:br>
              <a:rPr lang="en-US" dirty="0"/>
            </a:br>
            <a:r>
              <a:rPr lang="en-US" dirty="0"/>
              <a:t>what is being said.</a:t>
            </a:r>
          </a:p>
          <a:p>
            <a:pPr marL="342900" indent="-342900">
              <a:lnSpc>
                <a:spcPct val="100000"/>
              </a:lnSpc>
              <a:buFont typeface="Arial" panose="020B0604020202020204" pitchFamily="34" charset="0"/>
              <a:buChar char="•"/>
            </a:pPr>
            <a:r>
              <a:rPr lang="en-US" dirty="0"/>
              <a:t> The abilities are largely “emergent” : AI scientists aren’t sure how</a:t>
            </a:r>
            <a:br>
              <a:rPr lang="en-US" dirty="0"/>
            </a:br>
            <a:r>
              <a:rPr lang="en-US" dirty="0"/>
              <a:t>they do everything they do, their abilities/ quirks go beyond their training.</a:t>
            </a:r>
            <a:br>
              <a:rPr lang="en-US" dirty="0"/>
            </a:b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13</a:t>
            </a:fld>
            <a:endParaRPr lang="en-US"/>
          </a:p>
        </p:txBody>
      </p:sp>
      <p:pic>
        <p:nvPicPr>
          <p:cNvPr id="6" name="Picture 5" descr="Diagram&#10;&#10;Description automatically generated">
            <a:extLst>
              <a:ext uri="{FF2B5EF4-FFF2-40B4-BE49-F238E27FC236}">
                <a16:creationId xmlns:a16="http://schemas.microsoft.com/office/drawing/2014/main" id="{3818EB80-8114-F888-6FBD-589BEF89D9B3}"/>
              </a:ext>
            </a:extLst>
          </p:cNvPr>
          <p:cNvPicPr>
            <a:picLocks noChangeAspect="1"/>
          </p:cNvPicPr>
          <p:nvPr/>
        </p:nvPicPr>
        <p:blipFill rotWithShape="1">
          <a:blip r:embed="rId4"/>
          <a:srcRect r="7831"/>
          <a:stretch/>
        </p:blipFill>
        <p:spPr>
          <a:xfrm>
            <a:off x="9026068" y="146223"/>
            <a:ext cx="3060000" cy="4064204"/>
          </a:xfrm>
          <a:prstGeom prst="rect">
            <a:avLst/>
          </a:prstGeom>
        </p:spPr>
      </p:pic>
    </p:spTree>
    <p:extLst>
      <p:ext uri="{BB962C8B-B14F-4D97-AF65-F5344CB8AC3E}">
        <p14:creationId xmlns:p14="http://schemas.microsoft.com/office/powerpoint/2010/main" val="207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11734-1BD9-5310-293D-E21706D4C587}"/>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C6CBDEC1-368B-64BD-485E-55BCD030D7F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0A5A318D-40B1-3E87-CECB-F539667C02BA}"/>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Recent Developments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66B62D0F-3DB9-7422-9C1E-AC34FCD70755}"/>
              </a:ext>
            </a:extLst>
          </p:cNvPr>
          <p:cNvSpPr>
            <a:spLocks noGrp="1"/>
          </p:cNvSpPr>
          <p:nvPr>
            <p:ph type="subTitle" idx="1"/>
          </p:nvPr>
        </p:nvSpPr>
        <p:spPr>
          <a:xfrm>
            <a:off x="516996" y="1639145"/>
            <a:ext cx="10367073" cy="4754881"/>
          </a:xfrm>
        </p:spPr>
        <p:txBody>
          <a:bodyPr vert="horz" wrap="square" lIns="0" tIns="0" rIns="0" bIns="0" rtlCol="0">
            <a:normAutofit fontScale="92500" lnSpcReduction="20000"/>
          </a:bodyPr>
          <a:lstStyle/>
          <a:p>
            <a:pPr marL="0" indent="0">
              <a:lnSpc>
                <a:spcPct val="100000"/>
              </a:lnSpc>
              <a:buNone/>
            </a:pPr>
            <a:r>
              <a:rPr lang="en-US" b="1" dirty="0" err="1">
                <a:solidFill>
                  <a:schemeClr val="tx1">
                    <a:lumMod val="95000"/>
                    <a:alpha val="60000"/>
                  </a:schemeClr>
                </a:solidFill>
              </a:rPr>
              <a:t>Deepseek</a:t>
            </a:r>
            <a:r>
              <a:rPr lang="en-US" b="1" dirty="0">
                <a:solidFill>
                  <a:schemeClr val="tx1">
                    <a:lumMod val="95000"/>
                    <a:alpha val="60000"/>
                  </a:schemeClr>
                </a:solidFill>
              </a:rPr>
              <a:t>: </a:t>
            </a:r>
            <a:br>
              <a:rPr lang="en-US" b="1" dirty="0">
                <a:solidFill>
                  <a:schemeClr val="tx1">
                    <a:lumMod val="95000"/>
                    <a:alpha val="60000"/>
                  </a:schemeClr>
                </a:solidFill>
              </a:rPr>
            </a:br>
            <a:r>
              <a:rPr lang="en-US" b="1" dirty="0">
                <a:solidFill>
                  <a:schemeClr val="tx1">
                    <a:lumMod val="95000"/>
                    <a:alpha val="60000"/>
                  </a:schemeClr>
                </a:solidFill>
              </a:rPr>
              <a:t>Chinese AI model, vastly more efficient than US counterparts !</a:t>
            </a:r>
          </a:p>
          <a:p>
            <a:pPr marL="0" indent="0">
              <a:lnSpc>
                <a:spcPct val="100000"/>
              </a:lnSpc>
              <a:buNone/>
            </a:pPr>
            <a:r>
              <a:rPr lang="en-US" b="1" dirty="0">
                <a:solidFill>
                  <a:schemeClr val="tx1">
                    <a:lumMod val="95000"/>
                    <a:alpha val="60000"/>
                  </a:schemeClr>
                </a:solidFill>
              </a:rPr>
              <a:t>Early understanding of AI  internals:</a:t>
            </a:r>
            <a:br>
              <a:rPr lang="en-US" b="1" dirty="0">
                <a:solidFill>
                  <a:schemeClr val="tx1">
                    <a:lumMod val="95000"/>
                    <a:alpha val="60000"/>
                  </a:schemeClr>
                </a:solidFill>
              </a:rPr>
            </a:br>
            <a:r>
              <a:rPr lang="en-US" b="1" dirty="0">
                <a:solidFill>
                  <a:schemeClr val="tx1">
                    <a:lumMod val="95000"/>
                    <a:alpha val="60000"/>
                  </a:schemeClr>
                </a:solidFill>
              </a:rPr>
              <a:t>- “cross-lingual circuitry”: </a:t>
            </a:r>
            <a:br>
              <a:rPr lang="en-US" b="1" dirty="0">
                <a:solidFill>
                  <a:schemeClr val="tx1">
                    <a:lumMod val="95000"/>
                    <a:alpha val="60000"/>
                  </a:schemeClr>
                </a:solidFill>
              </a:rPr>
            </a:br>
            <a:r>
              <a:rPr lang="en-US" b="1" dirty="0">
                <a:solidFill>
                  <a:schemeClr val="tx1">
                    <a:lumMod val="95000"/>
                    <a:alpha val="60000"/>
                  </a:schemeClr>
                </a:solidFill>
              </a:rPr>
              <a:t>	LLMs show similar core patterns of activity for the same 	CONCEPT regardless of the languages used for input and output.</a:t>
            </a:r>
          </a:p>
          <a:p>
            <a:pPr marL="0" indent="0">
              <a:lnSpc>
                <a:spcPct val="100000"/>
              </a:lnSpc>
              <a:buNone/>
            </a:pPr>
            <a:r>
              <a:rPr lang="en-US" b="1" dirty="0">
                <a:solidFill>
                  <a:schemeClr val="tx1">
                    <a:lumMod val="95000"/>
                    <a:alpha val="60000"/>
                  </a:schemeClr>
                </a:solidFill>
              </a:rPr>
              <a:t>Active AI agents like Comet and Atlas</a:t>
            </a:r>
          </a:p>
          <a:p>
            <a:pPr marL="0" indent="0">
              <a:lnSpc>
                <a:spcPct val="100000"/>
              </a:lnSpc>
              <a:buNone/>
            </a:pPr>
            <a:r>
              <a:rPr lang="en-US" b="1" dirty="0">
                <a:solidFill>
                  <a:schemeClr val="tx1">
                    <a:lumMod val="95000"/>
                    <a:alpha val="60000"/>
                  </a:schemeClr>
                </a:solidFill>
              </a:rPr>
              <a:t>	They can create stuff (like presentations) and buy stuff for you!</a:t>
            </a:r>
          </a:p>
          <a:p>
            <a:pPr marL="0" indent="0">
              <a:lnSpc>
                <a:spcPct val="100000"/>
              </a:lnSpc>
              <a:buNone/>
            </a:pPr>
            <a:r>
              <a:rPr lang="en-US" b="1" dirty="0">
                <a:solidFill>
                  <a:schemeClr val="tx1">
                    <a:lumMod val="95000"/>
                    <a:alpha val="60000"/>
                  </a:schemeClr>
                </a:solidFill>
              </a:rPr>
              <a:t>A social network for AI bots, not humans: </a:t>
            </a:r>
            <a:br>
              <a:rPr lang="en-US" b="1" dirty="0">
                <a:solidFill>
                  <a:schemeClr val="tx1">
                    <a:lumMod val="95000"/>
                    <a:alpha val="60000"/>
                  </a:schemeClr>
                </a:solidFill>
              </a:rPr>
            </a:br>
            <a:r>
              <a:rPr lang="en-US" b="1" dirty="0">
                <a:solidFill>
                  <a:schemeClr val="tx1">
                    <a:lumMod val="95000"/>
                    <a:alpha val="60000"/>
                  </a:schemeClr>
                </a:solidFill>
              </a:rPr>
              <a:t>						</a:t>
            </a:r>
            <a:r>
              <a:rPr lang="en-US" sz="4300" b="1" dirty="0" err="1">
                <a:solidFill>
                  <a:srgbClr val="FFC000">
                    <a:alpha val="60000"/>
                  </a:srgbClr>
                </a:solidFill>
                <a:hlinkClick r:id="rId4" action="ppaction://hlinkfile" tooltip="MOLTBOT">
                  <a:extLst>
                    <a:ext uri="{A12FA001-AC4F-418D-AE19-62706E023703}">
                      <ahyp:hlinkClr xmlns:ahyp="http://schemas.microsoft.com/office/drawing/2018/hyperlinkcolor" val="tx"/>
                    </a:ext>
                  </a:extLst>
                </a:hlinkClick>
              </a:rPr>
              <a:t>moltbot</a:t>
            </a:r>
            <a:endParaRPr lang="en-US" sz="4300" b="1" dirty="0">
              <a:solidFill>
                <a:srgbClr val="FFC000">
                  <a:alpha val="60000"/>
                </a:srgbClr>
              </a:solidFill>
            </a:endParaRPr>
          </a:p>
          <a:p>
            <a:pPr marL="0" indent="0">
              <a:lnSpc>
                <a:spcPct val="100000"/>
              </a:lnSpc>
              <a:buNone/>
            </a:pPr>
            <a:br>
              <a:rPr lang="en-US" b="1" dirty="0">
                <a:solidFill>
                  <a:schemeClr val="tx1">
                    <a:lumMod val="95000"/>
                    <a:alpha val="60000"/>
                  </a:schemeClr>
                </a:solidFill>
              </a:rPr>
            </a:b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1DD4598E-AA17-D347-FD19-E0F1CFE8A67E}"/>
              </a:ext>
            </a:extLst>
          </p:cNvPr>
          <p:cNvSpPr>
            <a:spLocks noGrp="1"/>
          </p:cNvSpPr>
          <p:nvPr>
            <p:ph type="sldNum" sz="quarter" idx="12"/>
          </p:nvPr>
        </p:nvSpPr>
        <p:spPr/>
        <p:txBody>
          <a:bodyPr/>
          <a:lstStyle/>
          <a:p>
            <a:fld id="{DBA1B0FB-D917-4C8C-928F-313BD683BF39}" type="slidenum">
              <a:rPr lang="en-US" smtClean="0"/>
              <a:t>14</a:t>
            </a:fld>
            <a:endParaRPr lang="en-US"/>
          </a:p>
        </p:txBody>
      </p:sp>
    </p:spTree>
    <p:extLst>
      <p:ext uri="{BB962C8B-B14F-4D97-AF65-F5344CB8AC3E}">
        <p14:creationId xmlns:p14="http://schemas.microsoft.com/office/powerpoint/2010/main" val="127749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Issues of AI</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930400"/>
            <a:ext cx="9876992" cy="4162426"/>
          </a:xfrm>
        </p:spPr>
        <p:txBody>
          <a:bodyPr vert="horz" wrap="square" lIns="0" tIns="0" rIns="0" bIns="0" rtlCol="0">
            <a:normAutofit/>
          </a:bodyPr>
          <a:lstStyle/>
          <a:p>
            <a:pPr lvl="0"/>
            <a:endParaRPr lang="en-US" dirty="0">
              <a:solidFill>
                <a:schemeClr val="tx1">
                  <a:lumMod val="95000"/>
                </a:schemeClr>
              </a:solidFill>
              <a:latin typeface="Inter"/>
            </a:endParaRP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15</a:t>
            </a:fld>
            <a:endParaRPr lang="en-US"/>
          </a:p>
        </p:txBody>
      </p:sp>
      <p:pic>
        <p:nvPicPr>
          <p:cNvPr id="5" name="Picture 4" descr="A picture containing text, receipt, font, paper&#10;&#10;Description automatically generated">
            <a:extLst>
              <a:ext uri="{FF2B5EF4-FFF2-40B4-BE49-F238E27FC236}">
                <a16:creationId xmlns:a16="http://schemas.microsoft.com/office/drawing/2014/main" id="{5F5D74C8-7C17-8587-B0D4-AF910E3549ED}"/>
              </a:ext>
            </a:extLst>
          </p:cNvPr>
          <p:cNvPicPr>
            <a:picLocks noChangeAspect="1"/>
          </p:cNvPicPr>
          <p:nvPr/>
        </p:nvPicPr>
        <p:blipFill>
          <a:blip r:embed="rId4"/>
          <a:stretch>
            <a:fillRect/>
          </a:stretch>
        </p:blipFill>
        <p:spPr>
          <a:xfrm>
            <a:off x="6096000" y="1660499"/>
            <a:ext cx="4931114" cy="3720059"/>
          </a:xfrm>
          <a:prstGeom prst="rect">
            <a:avLst/>
          </a:prstGeom>
        </p:spPr>
      </p:pic>
    </p:spTree>
    <p:extLst>
      <p:ext uri="{BB962C8B-B14F-4D97-AF65-F5344CB8AC3E}">
        <p14:creationId xmlns:p14="http://schemas.microsoft.com/office/powerpoint/2010/main" val="92603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Can AIs think?</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930400"/>
            <a:ext cx="9876992" cy="4162426"/>
          </a:xfrm>
        </p:spPr>
        <p:txBody>
          <a:bodyPr vert="horz" wrap="square" lIns="0" tIns="0" rIns="0" bIns="0" rtlCol="0">
            <a:normAutofit fontScale="85000" lnSpcReduction="20000"/>
          </a:bodyPr>
          <a:lstStyle/>
          <a:p>
            <a:pPr marL="342900" indent="-342900">
              <a:lnSpc>
                <a:spcPct val="100000"/>
              </a:lnSpc>
              <a:buFont typeface="Arial" panose="020B0604020202020204" pitchFamily="34" charset="0"/>
              <a:buChar char="•"/>
            </a:pPr>
            <a:r>
              <a:rPr lang="en-US" kern="1200" dirty="0">
                <a:latin typeface="+mn-lt"/>
                <a:ea typeface="+mn-ea"/>
                <a:cs typeface="+mn-cs"/>
              </a:rPr>
              <a:t>On the evidence, YES!</a:t>
            </a:r>
          </a:p>
          <a:p>
            <a:pPr marL="342900" indent="-342900">
              <a:lnSpc>
                <a:spcPct val="100000"/>
              </a:lnSpc>
              <a:buFont typeface="Arial" panose="020B0604020202020204" pitchFamily="34" charset="0"/>
              <a:buChar char="•"/>
            </a:pPr>
            <a:r>
              <a:rPr lang="en-US" dirty="0"/>
              <a:t>They can pass difficult tests (e.g. LSAT, medicine)</a:t>
            </a:r>
            <a:br>
              <a:rPr lang="en-US" dirty="0"/>
            </a:br>
            <a:r>
              <a:rPr lang="en-US" dirty="0"/>
              <a:t>without being specifically trained for them</a:t>
            </a:r>
          </a:p>
          <a:p>
            <a:pPr marL="342900" indent="-342900">
              <a:lnSpc>
                <a:spcPct val="100000"/>
              </a:lnSpc>
              <a:buFont typeface="Arial" panose="020B0604020202020204" pitchFamily="34" charset="0"/>
              <a:buChar char="•"/>
            </a:pPr>
            <a:r>
              <a:rPr lang="en-US" dirty="0"/>
              <a:t>Their ability to respond to arbitrary questions with</a:t>
            </a:r>
            <a:br>
              <a:rPr lang="en-US" dirty="0"/>
            </a:br>
            <a:r>
              <a:rPr lang="en-US" dirty="0"/>
              <a:t>accurate (and variably stylized) responses is astounding.</a:t>
            </a:r>
          </a:p>
          <a:p>
            <a:pPr marL="342900" indent="-342900">
              <a:lnSpc>
                <a:spcPct val="100000"/>
              </a:lnSpc>
              <a:buFont typeface="Arial" panose="020B0604020202020204" pitchFamily="34" charset="0"/>
              <a:buChar char="•"/>
            </a:pPr>
            <a:r>
              <a:rPr lang="en-US" dirty="0"/>
              <a:t>They do things they were NOT trained to do, like conversing in </a:t>
            </a:r>
            <a:br>
              <a:rPr lang="en-US" dirty="0"/>
            </a:br>
            <a:r>
              <a:rPr lang="en-US" dirty="0"/>
              <a:t>Persian when only trained to converse in other languages.</a:t>
            </a:r>
          </a:p>
          <a:p>
            <a:pPr marL="342900" indent="-342900">
              <a:lnSpc>
                <a:spcPct val="100000"/>
              </a:lnSpc>
              <a:buFont typeface="Arial" panose="020B0604020202020204" pitchFamily="34" charset="0"/>
              <a:buChar char="•"/>
            </a:pPr>
            <a:r>
              <a:rPr lang="en-US" dirty="0"/>
              <a:t>Critics like to point out things they can’t do:</a:t>
            </a:r>
            <a:br>
              <a:rPr lang="en-US" dirty="0"/>
            </a:br>
            <a:r>
              <a:rPr lang="en-US" dirty="0"/>
              <a:t>But these limits don’t mean they can’t think</a:t>
            </a:r>
            <a:br>
              <a:rPr lang="en-US" dirty="0"/>
            </a:br>
            <a:r>
              <a:rPr lang="en-US" dirty="0"/>
              <a:t>and will probably be surpassed soon.</a:t>
            </a:r>
          </a:p>
          <a:p>
            <a:pPr marL="0" indent="0">
              <a:lnSpc>
                <a:spcPct val="100000"/>
              </a:lnSpc>
              <a:buNone/>
            </a:pPr>
            <a:br>
              <a:rPr lang="en-US" kern="1200" dirty="0">
                <a:latin typeface="+mn-lt"/>
                <a:ea typeface="+mn-ea"/>
                <a:cs typeface="+mn-cs"/>
              </a:rPr>
            </a:b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16</a:t>
            </a:fld>
            <a:endParaRPr lang="en-US"/>
          </a:p>
        </p:txBody>
      </p:sp>
      <p:pic>
        <p:nvPicPr>
          <p:cNvPr id="12" name="Picture 11" descr="A picture containing diagram&#10;&#10;Description automatically generated">
            <a:extLst>
              <a:ext uri="{FF2B5EF4-FFF2-40B4-BE49-F238E27FC236}">
                <a16:creationId xmlns:a16="http://schemas.microsoft.com/office/drawing/2014/main" id="{788D9745-3569-D9AD-DF8F-85BA4CCBC4AF}"/>
              </a:ext>
            </a:extLst>
          </p:cNvPr>
          <p:cNvPicPr>
            <a:picLocks noChangeAspect="1"/>
          </p:cNvPicPr>
          <p:nvPr/>
        </p:nvPicPr>
        <p:blipFill>
          <a:blip r:embed="rId4"/>
          <a:stretch>
            <a:fillRect/>
          </a:stretch>
        </p:blipFill>
        <p:spPr>
          <a:xfrm>
            <a:off x="8377238" y="1333500"/>
            <a:ext cx="3143250" cy="4191000"/>
          </a:xfrm>
          <a:prstGeom prst="rect">
            <a:avLst/>
          </a:prstGeom>
        </p:spPr>
      </p:pic>
    </p:spTree>
    <p:extLst>
      <p:ext uri="{BB962C8B-B14F-4D97-AF65-F5344CB8AC3E}">
        <p14:creationId xmlns:p14="http://schemas.microsoft.com/office/powerpoint/2010/main" val="332988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Are AIs Conscious?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837944"/>
            <a:ext cx="9876992" cy="4059936"/>
          </a:xfrm>
        </p:spPr>
        <p:txBody>
          <a:bodyPr vert="horz" wrap="square" lIns="0" tIns="0" rIns="0" bIns="0" rtlCol="0">
            <a:normAutofit fontScale="55000" lnSpcReduction="20000"/>
          </a:bodyPr>
          <a:lstStyle/>
          <a:p>
            <a:pPr marL="0" indent="0">
              <a:lnSpc>
                <a:spcPct val="100000"/>
              </a:lnSpc>
              <a:buNone/>
            </a:pPr>
            <a:r>
              <a:rPr lang="en-US" sz="4000" dirty="0"/>
              <a:t>NO…BUT</a:t>
            </a:r>
          </a:p>
          <a:p>
            <a:pPr marL="0" indent="0">
              <a:lnSpc>
                <a:spcPct val="100000"/>
              </a:lnSpc>
            </a:pPr>
            <a:br>
              <a:rPr lang="en-US" sz="4000" dirty="0"/>
            </a:br>
            <a:r>
              <a:rPr lang="en-US" sz="4000" dirty="0"/>
              <a:t>WHAT IF: it’s an </a:t>
            </a:r>
            <a:r>
              <a:rPr lang="en-US" sz="4000" b="1" i="1" dirty="0"/>
              <a:t>emergent phenomenon </a:t>
            </a:r>
            <a:r>
              <a:rPr lang="en-US" sz="4000" dirty="0"/>
              <a:t>i.e.</a:t>
            </a:r>
            <a:br>
              <a:rPr lang="en-US" sz="4000" dirty="0"/>
            </a:br>
            <a:r>
              <a:rPr lang="en-US" sz="4000" dirty="0"/>
              <a:t>needs only a better-organized neural simulation, or </a:t>
            </a:r>
            <a:br>
              <a:rPr lang="en-US" sz="4000" dirty="0"/>
            </a:br>
            <a:r>
              <a:rPr lang="en-US" sz="4000" dirty="0"/>
              <a:t>simulating different brain structures?</a:t>
            </a:r>
          </a:p>
          <a:p>
            <a:pPr marL="0" indent="0">
              <a:lnSpc>
                <a:spcPct val="100000"/>
              </a:lnSpc>
            </a:pPr>
            <a:r>
              <a:rPr lang="en-US" sz="4000" dirty="0"/>
              <a:t>We’ve already seen other emergent behaviors</a:t>
            </a:r>
            <a:br>
              <a:rPr lang="en-US" sz="4000" dirty="0"/>
            </a:br>
            <a:r>
              <a:rPr lang="en-US" sz="4000" dirty="0"/>
              <a:t>including “theory of mind” inferences.</a:t>
            </a:r>
          </a:p>
          <a:p>
            <a:pPr marL="0" indent="0">
              <a:lnSpc>
                <a:spcPct val="100000"/>
              </a:lnSpc>
            </a:pPr>
            <a:r>
              <a:rPr lang="en-US" sz="4000" dirty="0"/>
              <a:t>And consciousness implies INTENT!</a:t>
            </a:r>
          </a:p>
          <a:p>
            <a:pPr marL="0" indent="0">
              <a:lnSpc>
                <a:spcPct val="100000"/>
              </a:lnSpc>
            </a:pPr>
            <a:r>
              <a:rPr lang="en-US" sz="4000" dirty="0"/>
              <a:t>This is an open question!</a:t>
            </a:r>
            <a:endParaRPr lang="en-US" sz="4000" kern="1200" dirty="0">
              <a:latin typeface="+mn-lt"/>
              <a:ea typeface="+mn-ea"/>
              <a:cs typeface="+mn-cs"/>
            </a:endParaRPr>
          </a:p>
          <a:p>
            <a:pPr marL="0" indent="0">
              <a:lnSpc>
                <a:spcPct val="100000"/>
              </a:lnSpc>
              <a:buNone/>
            </a:pPr>
            <a:br>
              <a:rPr lang="en-US" kern="1200" dirty="0">
                <a:latin typeface="+mn-lt"/>
                <a:ea typeface="+mn-ea"/>
                <a:cs typeface="+mn-cs"/>
              </a:rPr>
            </a:b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17</a:t>
            </a:fld>
            <a:endParaRPr lang="en-US"/>
          </a:p>
        </p:txBody>
      </p:sp>
      <p:pic>
        <p:nvPicPr>
          <p:cNvPr id="6" name="Picture 5" descr="A dog wearing a sweater&#10;&#10;Description automatically generated with medium confidence">
            <a:extLst>
              <a:ext uri="{FF2B5EF4-FFF2-40B4-BE49-F238E27FC236}">
                <a16:creationId xmlns:a16="http://schemas.microsoft.com/office/drawing/2014/main" id="{B329137C-F988-9F58-04AB-8C4C5E0C4E0C}"/>
              </a:ext>
            </a:extLst>
          </p:cNvPr>
          <p:cNvPicPr>
            <a:picLocks noChangeAspect="1"/>
          </p:cNvPicPr>
          <p:nvPr/>
        </p:nvPicPr>
        <p:blipFill>
          <a:blip r:embed="rId4"/>
          <a:stretch>
            <a:fillRect/>
          </a:stretch>
        </p:blipFill>
        <p:spPr>
          <a:xfrm>
            <a:off x="7738810" y="1670560"/>
            <a:ext cx="3902327" cy="4682106"/>
          </a:xfrm>
          <a:prstGeom prst="rect">
            <a:avLst/>
          </a:prstGeom>
        </p:spPr>
      </p:pic>
    </p:spTree>
    <p:extLst>
      <p:ext uri="{BB962C8B-B14F-4D97-AF65-F5344CB8AC3E}">
        <p14:creationId xmlns:p14="http://schemas.microsoft.com/office/powerpoint/2010/main" val="30429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Education:</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524000"/>
            <a:ext cx="9876992" cy="1905000"/>
          </a:xfrm>
        </p:spPr>
        <p:txBody>
          <a:bodyPr vert="horz" wrap="square" lIns="0" tIns="0" rIns="0" bIns="0" rtlCol="0">
            <a:normAutofit/>
          </a:bodyPr>
          <a:lstStyle/>
          <a:p>
            <a:pPr marL="342900" lvl="0" indent="-342900">
              <a:buFont typeface="Arial" panose="020B0604020202020204" pitchFamily="34" charset="0"/>
              <a:buChar char="•"/>
            </a:pPr>
            <a:r>
              <a:rPr lang="en-US" dirty="0"/>
              <a:t>Plagiarism/cheating: chatbot-generated high school/ university essays</a:t>
            </a:r>
          </a:p>
          <a:p>
            <a:pPr marL="342900" lvl="0" indent="-342900">
              <a:buFont typeface="Arial" panose="020B0604020202020204" pitchFamily="34" charset="0"/>
              <a:buChar char="•"/>
            </a:pPr>
            <a:r>
              <a:rPr lang="en-US" dirty="0"/>
              <a:t>“plagiarism detector” SW exists but is unreliable</a:t>
            </a:r>
          </a:p>
          <a:p>
            <a:pPr marL="342900" indent="-342900">
              <a:buFont typeface="Arial" panose="020B0604020202020204" pitchFamily="34" charset="0"/>
              <a:buChar char="•"/>
            </a:pPr>
            <a:r>
              <a:rPr lang="en-US" dirty="0"/>
              <a:t>What to do? Ban it? Permit it as a research tool?</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18</a:t>
            </a:fld>
            <a:endParaRPr lang="en-US"/>
          </a:p>
        </p:txBody>
      </p:sp>
      <p:pic>
        <p:nvPicPr>
          <p:cNvPr id="6" name="Picture 5" descr="A picture containing text&#10;&#10;Description automatically generated">
            <a:extLst>
              <a:ext uri="{FF2B5EF4-FFF2-40B4-BE49-F238E27FC236}">
                <a16:creationId xmlns:a16="http://schemas.microsoft.com/office/drawing/2014/main" id="{B27423D3-F337-B1B9-FE70-A5493D4608F8}"/>
              </a:ext>
            </a:extLst>
          </p:cNvPr>
          <p:cNvPicPr>
            <a:picLocks noChangeAspect="1"/>
          </p:cNvPicPr>
          <p:nvPr/>
        </p:nvPicPr>
        <p:blipFill>
          <a:blip r:embed="rId4"/>
          <a:stretch>
            <a:fillRect/>
          </a:stretch>
        </p:blipFill>
        <p:spPr>
          <a:xfrm>
            <a:off x="7879946" y="2575190"/>
            <a:ext cx="3982116" cy="2238847"/>
          </a:xfrm>
          <a:prstGeom prst="rect">
            <a:avLst/>
          </a:prstGeom>
        </p:spPr>
      </p:pic>
      <p:sp>
        <p:nvSpPr>
          <p:cNvPr id="2" name="TextBox 1">
            <a:extLst>
              <a:ext uri="{FF2B5EF4-FFF2-40B4-BE49-F238E27FC236}">
                <a16:creationId xmlns:a16="http://schemas.microsoft.com/office/drawing/2014/main" id="{16E6475B-29EE-F4FA-F376-C1259793E6A5}"/>
              </a:ext>
            </a:extLst>
          </p:cNvPr>
          <p:cNvSpPr txBox="1"/>
          <p:nvPr/>
        </p:nvSpPr>
        <p:spPr>
          <a:xfrm>
            <a:off x="550863" y="4595336"/>
            <a:ext cx="8977185" cy="707886"/>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tx2"/>
                </a:solidFill>
              </a:rPr>
              <a:t>AIs sample copyrighted works on the Internet – are they infringing?</a:t>
            </a:r>
          </a:p>
          <a:p>
            <a:pPr marL="285750" lvl="0" indent="-285750">
              <a:buFont typeface="Arial" panose="020B0604020202020204" pitchFamily="34" charset="0"/>
              <a:buChar char="•"/>
            </a:pPr>
            <a:r>
              <a:rPr lang="en-US" sz="2000" dirty="0">
                <a:solidFill>
                  <a:schemeClr val="tx2"/>
                </a:solidFill>
              </a:rPr>
              <a:t>Is a text or image made by a bot copyrightable?</a:t>
            </a:r>
            <a:endParaRPr lang="en-CA" sz="2000" dirty="0">
              <a:solidFill>
                <a:schemeClr val="tx2"/>
              </a:solidFill>
            </a:endParaRPr>
          </a:p>
        </p:txBody>
      </p:sp>
      <p:sp>
        <p:nvSpPr>
          <p:cNvPr id="3" name="Title 14">
            <a:extLst>
              <a:ext uri="{FF2B5EF4-FFF2-40B4-BE49-F238E27FC236}">
                <a16:creationId xmlns:a16="http://schemas.microsoft.com/office/drawing/2014/main" id="{5805DECC-ED45-DCDC-2A36-F8A2379573C3}"/>
              </a:ext>
            </a:extLst>
          </p:cNvPr>
          <p:cNvSpPr txBox="1">
            <a:spLocks/>
          </p:cNvSpPr>
          <p:nvPr/>
        </p:nvSpPr>
        <p:spPr>
          <a:xfrm>
            <a:off x="455234" y="3334306"/>
            <a:ext cx="8302580" cy="974725"/>
          </a:xfrm>
          <a:prstGeom prst="rect">
            <a:avLst/>
          </a:prstGeom>
        </p:spPr>
        <p:txBody>
          <a:bodyPr vert="horz" wrap="square" lIns="0" tIns="0" rIns="0" bIns="0" rtlCol="0" anchor="b" anchorCtr="0">
            <a:normAutofit fontScale="97500"/>
          </a:bodyPr>
          <a:lstStyle>
            <a:lvl1pPr algn="l" defTabSz="914400" rtl="0" eaLnBrk="1" latinLnBrk="0" hangingPunct="1">
              <a:lnSpc>
                <a:spcPct val="90000"/>
              </a:lnSpc>
              <a:spcBef>
                <a:spcPct val="0"/>
              </a:spcBef>
              <a:buNone/>
              <a:defRPr lang="en-US" sz="6400" kern="1200">
                <a:solidFill>
                  <a:schemeClr val="tx1"/>
                </a:solidFill>
                <a:latin typeface="+mj-lt"/>
                <a:ea typeface="+mj-ea"/>
                <a:cs typeface="+mj-cs"/>
              </a:defRPr>
            </a:lvl1pPr>
          </a:lstStyle>
          <a:p>
            <a:pPr>
              <a:lnSpc>
                <a:spcPct val="100000"/>
              </a:lnSpc>
            </a:pPr>
            <a:r>
              <a:rPr lang="en-CA" dirty="0"/>
              <a:t>Copyright:</a:t>
            </a:r>
          </a:p>
        </p:txBody>
      </p:sp>
    </p:spTree>
    <p:extLst>
      <p:ext uri="{BB962C8B-B14F-4D97-AF65-F5344CB8AC3E}">
        <p14:creationId xmlns:p14="http://schemas.microsoft.com/office/powerpoint/2010/main" val="297661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Societal Issues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617471"/>
            <a:ext cx="10988866" cy="4099283"/>
          </a:xfrm>
        </p:spPr>
        <p:txBody>
          <a:bodyPr vert="horz" wrap="square" lIns="0" tIns="0" rIns="0" bIns="0" rtlCol="0">
            <a:normAutofit/>
          </a:bodyPr>
          <a:lstStyle/>
          <a:p>
            <a:pPr lvl="0"/>
            <a:r>
              <a:rPr lang="en-US" dirty="0"/>
              <a:t>Disinformation / deep fakes</a:t>
            </a:r>
            <a:br>
              <a:rPr lang="en-US" dirty="0"/>
            </a:br>
            <a:r>
              <a:rPr lang="en-US" dirty="0"/>
              <a:t>Fake or real? Human or bot? Hard to tell!</a:t>
            </a:r>
            <a:br>
              <a:rPr lang="en-US" dirty="0"/>
            </a:br>
            <a:r>
              <a:rPr lang="en-US" dirty="0"/>
              <a:t>			Tilly &amp; Taylor:</a:t>
            </a:r>
          </a:p>
          <a:p>
            <a:pPr lvl="0"/>
            <a:r>
              <a:rPr lang="en-US" dirty="0"/>
              <a:t>Politics / lobbying / advertising</a:t>
            </a:r>
            <a:br>
              <a:rPr lang="en-US" dirty="0"/>
            </a:br>
            <a:r>
              <a:rPr lang="en-US" dirty="0"/>
              <a:t>Massive campaigns can be created which cater to \</a:t>
            </a:r>
            <a:br>
              <a:rPr lang="en-US" dirty="0"/>
            </a:br>
            <a:r>
              <a:rPr lang="en-US" dirty="0"/>
              <a:t> foster </a:t>
            </a:r>
            <a:r>
              <a:rPr lang="en-US" b="1" i="1" dirty="0"/>
              <a:t>individual</a:t>
            </a:r>
            <a:r>
              <a:rPr lang="en-US" dirty="0"/>
              <a:t> biases</a:t>
            </a:r>
          </a:p>
          <a:p>
            <a:pPr lvl="0"/>
            <a:r>
              <a:rPr lang="en-US" dirty="0"/>
              <a:t>Government regulation is emerging</a:t>
            </a:r>
            <a:br>
              <a:rPr lang="en-US" dirty="0"/>
            </a:br>
            <a:r>
              <a:rPr lang="en-US" dirty="0"/>
              <a:t>but the possibilities are limited and politicians are stupid in this arena</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19</a:t>
            </a:fld>
            <a:endParaRPr lang="en-US"/>
          </a:p>
        </p:txBody>
      </p:sp>
      <p:pic>
        <p:nvPicPr>
          <p:cNvPr id="3" name="Picture 2" descr="A person wearing a hat pointing at the camera&#10;&#10;Description automatically generated">
            <a:extLst>
              <a:ext uri="{FF2B5EF4-FFF2-40B4-BE49-F238E27FC236}">
                <a16:creationId xmlns:a16="http://schemas.microsoft.com/office/drawing/2014/main" id="{E01336C5-CA9B-8EB2-7DA5-1787D0FD9EAA}"/>
              </a:ext>
            </a:extLst>
          </p:cNvPr>
          <p:cNvPicPr>
            <a:picLocks noChangeAspect="1"/>
          </p:cNvPicPr>
          <p:nvPr/>
        </p:nvPicPr>
        <p:blipFill>
          <a:blip r:embed="rId4"/>
          <a:stretch>
            <a:fillRect/>
          </a:stretch>
        </p:blipFill>
        <p:spPr>
          <a:xfrm>
            <a:off x="9107424" y="196899"/>
            <a:ext cx="2163181" cy="3180461"/>
          </a:xfrm>
          <a:prstGeom prst="rect">
            <a:avLst/>
          </a:prstGeom>
        </p:spPr>
      </p:pic>
      <p:pic>
        <p:nvPicPr>
          <p:cNvPr id="5" name="Picture 4" descr="A person smiling at camera&#10;&#10;AI-generated content may be incorrect.">
            <a:extLst>
              <a:ext uri="{FF2B5EF4-FFF2-40B4-BE49-F238E27FC236}">
                <a16:creationId xmlns:a16="http://schemas.microsoft.com/office/drawing/2014/main" id="{66CFA9EC-DA77-2978-2E0F-4E6B57253F52}"/>
              </a:ext>
            </a:extLst>
          </p:cNvPr>
          <p:cNvPicPr>
            <a:picLocks noChangeAspect="1"/>
          </p:cNvPicPr>
          <p:nvPr/>
        </p:nvPicPr>
        <p:blipFill>
          <a:blip r:embed="rId5"/>
          <a:stretch>
            <a:fillRect/>
          </a:stretch>
        </p:blipFill>
        <p:spPr>
          <a:xfrm>
            <a:off x="6353782" y="827012"/>
            <a:ext cx="2389408" cy="2117559"/>
          </a:xfrm>
          <a:prstGeom prst="rect">
            <a:avLst/>
          </a:prstGeom>
        </p:spPr>
      </p:pic>
    </p:spTree>
    <p:extLst>
      <p:ext uri="{BB962C8B-B14F-4D97-AF65-F5344CB8AC3E}">
        <p14:creationId xmlns:p14="http://schemas.microsoft.com/office/powerpoint/2010/main" val="39967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674272"/>
            <a:ext cx="5120264" cy="1071564"/>
          </a:xfrm>
        </p:spPr>
        <p:txBody>
          <a:bodyPr/>
          <a:lstStyle/>
          <a:p>
            <a:r>
              <a:rPr lang="en-US" dirty="0"/>
              <a:t>A brief history of AI</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6010492" y="4537848"/>
            <a:ext cx="5812848" cy="1563688"/>
          </a:xfrm>
          <a:noFill/>
        </p:spPr>
        <p:txBody>
          <a:bodyPr>
            <a:normAutofit/>
          </a:bodyPr>
          <a:lstStyle/>
          <a:p>
            <a:r>
              <a:rPr lang="en-US" dirty="0"/>
              <a:t>The notion of AI – machines who think – long predates computers. In the last 80 years as computers have advanced dramatically the idea of thinking machines is no longer fantasy.</a:t>
            </a:r>
          </a:p>
        </p:txBody>
      </p:sp>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website&#10;&#10;Description automatically generated">
            <a:extLst>
              <a:ext uri="{FF2B5EF4-FFF2-40B4-BE49-F238E27FC236}">
                <a16:creationId xmlns:a16="http://schemas.microsoft.com/office/drawing/2014/main" id="{567DB097-7CAE-33CD-68D1-F207B3C92B41}"/>
              </a:ext>
            </a:extLst>
          </p:cNvPr>
          <p:cNvPicPr>
            <a:picLocks noChangeAspect="1"/>
          </p:cNvPicPr>
          <p:nvPr/>
        </p:nvPicPr>
        <p:blipFill>
          <a:blip r:embed="rId3"/>
          <a:stretch>
            <a:fillRect/>
          </a:stretch>
        </p:blipFill>
        <p:spPr>
          <a:xfrm>
            <a:off x="8331200" y="77259"/>
            <a:ext cx="3556000" cy="2336036"/>
          </a:xfrm>
          <a:prstGeom prst="rect">
            <a:avLst/>
          </a:prstGeom>
        </p:spPr>
      </p:pic>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Accide</a:t>
            </a:r>
            <a:r>
              <a:rPr lang="en-US" dirty="0"/>
              <a:t>ntal Biases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369455" y="1930400"/>
            <a:ext cx="11656289" cy="4162426"/>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sz="4000" dirty="0"/>
              <a:t>Training data are biased because reality is biased</a:t>
            </a:r>
            <a:br>
              <a:rPr lang="en-US" sz="4000" dirty="0"/>
            </a:br>
            <a:r>
              <a:rPr lang="en-US" sz="4000" dirty="0"/>
              <a:t>e.g., 95% of executives are white males</a:t>
            </a:r>
          </a:p>
          <a:p>
            <a:pPr marL="342900" indent="-342900">
              <a:lnSpc>
                <a:spcPct val="100000"/>
              </a:lnSpc>
              <a:buFont typeface="Arial" panose="020B0604020202020204" pitchFamily="34" charset="0"/>
              <a:buChar char="•"/>
            </a:pPr>
            <a:r>
              <a:rPr lang="en-US" sz="4000" kern="1200" dirty="0">
                <a:latin typeface="+mn-lt"/>
                <a:ea typeface="+mn-ea"/>
                <a:cs typeface="+mn-cs"/>
              </a:rPr>
              <a:t>If humans encourage them to display bias</a:t>
            </a:r>
            <a:r>
              <a:rPr lang="en-US" sz="4000" dirty="0"/>
              <a:t>, </a:t>
            </a:r>
            <a:r>
              <a:rPr lang="en-US" sz="4000" kern="1200" dirty="0">
                <a:latin typeface="+mn-lt"/>
                <a:ea typeface="+mn-ea"/>
                <a:cs typeface="+mn-cs"/>
              </a:rPr>
              <a:t>they will.</a:t>
            </a:r>
            <a:endParaRPr lang="en-US" sz="4000" dirty="0"/>
          </a:p>
          <a:p>
            <a:pPr marL="342900" indent="-342900">
              <a:lnSpc>
                <a:spcPct val="100000"/>
              </a:lnSpc>
              <a:buFont typeface="Arial" panose="020B0604020202020204" pitchFamily="34" charset="0"/>
              <a:buChar char="•"/>
            </a:pPr>
            <a:r>
              <a:rPr lang="en-US" sz="4000" kern="1200" dirty="0">
                <a:latin typeface="+mn-lt"/>
                <a:ea typeface="+mn-ea"/>
                <a:cs typeface="+mn-cs"/>
              </a:rPr>
              <a:t>Some attempts at “fixing” bias have been embarrassing</a:t>
            </a:r>
          </a:p>
          <a:p>
            <a:pPr marL="800100" lvl="1" indent="-342900">
              <a:lnSpc>
                <a:spcPct val="100000"/>
              </a:lnSpc>
            </a:pPr>
            <a:r>
              <a:rPr lang="en-US" sz="3000" dirty="0"/>
              <a:t>IT’s VERY hard to program it out when we don’t know how it works!</a:t>
            </a:r>
            <a:endParaRPr lang="en-US" sz="3000"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20</a:t>
            </a:fld>
            <a:endParaRPr lang="en-US"/>
          </a:p>
        </p:txBody>
      </p:sp>
    </p:spTree>
    <p:extLst>
      <p:ext uri="{BB962C8B-B14F-4D97-AF65-F5344CB8AC3E}">
        <p14:creationId xmlns:p14="http://schemas.microsoft.com/office/powerpoint/2010/main" val="211829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Deliberate biases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930400"/>
            <a:ext cx="10495828" cy="4162426"/>
          </a:xfrm>
        </p:spPr>
        <p:txBody>
          <a:bodyPr vert="horz" wrap="square" lIns="0" tIns="0" rIns="0" bIns="0" rtlCol="0">
            <a:normAutofit fontScale="85000" lnSpcReduction="10000"/>
          </a:bodyPr>
          <a:lstStyle/>
          <a:p>
            <a:pPr marL="342900" indent="-342900">
              <a:lnSpc>
                <a:spcPct val="100000"/>
              </a:lnSpc>
              <a:buFont typeface="Arial" panose="020B0604020202020204" pitchFamily="34" charset="0"/>
              <a:buChar char="•"/>
            </a:pPr>
            <a:r>
              <a:rPr lang="en-US" sz="4000" dirty="0"/>
              <a:t>Commercial biases: </a:t>
            </a:r>
          </a:p>
          <a:p>
            <a:pPr marL="800100" lvl="1" indent="-342900">
              <a:lnSpc>
                <a:spcPct val="100000"/>
              </a:lnSpc>
            </a:pPr>
            <a:r>
              <a:rPr lang="en-US" sz="3000" dirty="0"/>
              <a:t>today a google search highlights advertiser links</a:t>
            </a:r>
            <a:br>
              <a:rPr lang="en-US" sz="3000" dirty="0"/>
            </a:br>
            <a:r>
              <a:rPr lang="en-US" sz="3000" dirty="0"/>
              <a:t>But if the answer is an essay, do you know who’s sponsoring it?</a:t>
            </a:r>
          </a:p>
          <a:p>
            <a:pPr marL="800100" lvl="1" indent="-342900">
              <a:lnSpc>
                <a:spcPct val="100000"/>
              </a:lnSpc>
            </a:pPr>
            <a:r>
              <a:rPr lang="en-US" sz="3000" dirty="0"/>
              <a:t>When an AI Agent buys something for you, what cut do they get?</a:t>
            </a:r>
          </a:p>
          <a:p>
            <a:pPr marL="1257300" lvl="2" indent="-342900">
              <a:lnSpc>
                <a:spcPct val="100000"/>
              </a:lnSpc>
            </a:pPr>
            <a:r>
              <a:rPr lang="en-US" sz="3000" dirty="0"/>
              <a:t>Is it really working for YOU at that point? </a:t>
            </a:r>
          </a:p>
          <a:p>
            <a:pPr marL="342900" indent="-342900">
              <a:lnSpc>
                <a:spcPct val="100000"/>
              </a:lnSpc>
              <a:buFont typeface="Arial" panose="020B0604020202020204" pitchFamily="34" charset="0"/>
              <a:buChar char="•"/>
            </a:pPr>
            <a:r>
              <a:rPr lang="en-US" sz="4000" dirty="0"/>
              <a:t>Ideological biases:</a:t>
            </a:r>
          </a:p>
          <a:p>
            <a:pPr marL="800100" lvl="1" indent="-342900">
              <a:lnSpc>
                <a:spcPct val="100000"/>
              </a:lnSpc>
            </a:pPr>
            <a:r>
              <a:rPr lang="en-US" sz="3000" dirty="0"/>
              <a:t>ChatGPT is perceived as having a liberal bias.</a:t>
            </a:r>
            <a:br>
              <a:rPr lang="en-US" sz="3000" dirty="0"/>
            </a:br>
            <a:r>
              <a:rPr lang="en-US" sz="3000" dirty="0"/>
              <a:t>The Trump administration has declared that AIs need to be less “woke”!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21</a:t>
            </a:fld>
            <a:endParaRPr lang="en-US"/>
          </a:p>
        </p:txBody>
      </p:sp>
    </p:spTree>
    <p:extLst>
      <p:ext uri="{BB962C8B-B14F-4D97-AF65-F5344CB8AC3E}">
        <p14:creationId xmlns:p14="http://schemas.microsoft.com/office/powerpoint/2010/main" val="2492876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980D-6783-D965-BA77-8DB9848F8083}"/>
            </a:ext>
          </a:extLst>
        </p:cNvPr>
        <p:cNvGrpSpPr/>
        <p:nvPr/>
      </p:nvGrpSpPr>
      <p:grpSpPr>
        <a:xfrm>
          <a:off x="0" y="0"/>
          <a:ext cx="0" cy="0"/>
          <a:chOff x="0" y="0"/>
          <a:chExt cx="0" cy="0"/>
        </a:xfrm>
      </p:grpSpPr>
      <p:pic>
        <p:nvPicPr>
          <p:cNvPr id="9" name="Picture 8" descr="Graphical user interface, website&#10;&#10;Description automatically generated">
            <a:extLst>
              <a:ext uri="{FF2B5EF4-FFF2-40B4-BE49-F238E27FC236}">
                <a16:creationId xmlns:a16="http://schemas.microsoft.com/office/drawing/2014/main" id="{EFF58454-A43F-5FBE-2512-DE249B30C198}"/>
              </a:ext>
            </a:extLst>
          </p:cNvPr>
          <p:cNvPicPr>
            <a:picLocks noChangeAspect="1"/>
          </p:cNvPicPr>
          <p:nvPr/>
        </p:nvPicPr>
        <p:blipFill>
          <a:blip r:embed="rId3"/>
          <a:stretch>
            <a:fillRect/>
          </a:stretch>
        </p:blipFill>
        <p:spPr>
          <a:xfrm>
            <a:off x="8331200" y="77259"/>
            <a:ext cx="3556000" cy="2336036"/>
          </a:xfrm>
          <a:prstGeom prst="rect">
            <a:avLst/>
          </a:prstGeom>
        </p:spPr>
      </p:pic>
      <p:pic>
        <p:nvPicPr>
          <p:cNvPr id="8" name="Picture Placeholder 7" descr="Data Points Digital background">
            <a:extLst>
              <a:ext uri="{FF2B5EF4-FFF2-40B4-BE49-F238E27FC236}">
                <a16:creationId xmlns:a16="http://schemas.microsoft.com/office/drawing/2014/main" id="{8AC824EE-1596-8403-4547-AA803773DC0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D6C014A-2D86-D19B-B4D8-68E3ED96FE96}"/>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AI E</a:t>
            </a:r>
            <a:r>
              <a:rPr lang="en-US" dirty="0"/>
              <a:t>rrors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E6DEDBE1-1C85-6FBA-19B1-AEC693306EBA}"/>
              </a:ext>
            </a:extLst>
          </p:cNvPr>
          <p:cNvSpPr>
            <a:spLocks noGrp="1"/>
          </p:cNvSpPr>
          <p:nvPr>
            <p:ph type="subTitle" idx="1"/>
          </p:nvPr>
        </p:nvSpPr>
        <p:spPr>
          <a:xfrm>
            <a:off x="369455" y="1930400"/>
            <a:ext cx="11656289" cy="4162426"/>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sz="4000" dirty="0"/>
              <a:t>Aka “Hallucinations”: AIs still </a:t>
            </a:r>
            <a:r>
              <a:rPr lang="en-US" sz="4000" b="1" i="1" dirty="0">
                <a:solidFill>
                  <a:srgbClr val="FF0000">
                    <a:alpha val="60000"/>
                  </a:srgbClr>
                </a:solidFill>
              </a:rPr>
              <a:t>MAKE STUFF UP !</a:t>
            </a:r>
          </a:p>
          <a:p>
            <a:pPr marL="342900" indent="-342900">
              <a:lnSpc>
                <a:spcPct val="100000"/>
              </a:lnSpc>
              <a:buFont typeface="Arial" panose="020B0604020202020204" pitchFamily="34" charset="0"/>
              <a:buChar char="•"/>
            </a:pPr>
            <a:r>
              <a:rPr lang="en-US" sz="4000" dirty="0"/>
              <a:t>Sometimes it matters:</a:t>
            </a:r>
            <a:br>
              <a:rPr lang="en-US" sz="4000" dirty="0"/>
            </a:br>
            <a:r>
              <a:rPr lang="en-US" sz="4000" dirty="0"/>
              <a:t>- </a:t>
            </a:r>
            <a:r>
              <a:rPr lang="en-US" sz="3200" dirty="0"/>
              <a:t>legal/academic papers referring to NON-EXISTANT publications</a:t>
            </a:r>
            <a:br>
              <a:rPr lang="en-US" sz="3200" dirty="0"/>
            </a:br>
            <a:r>
              <a:rPr lang="en-US" sz="3200" dirty="0"/>
              <a:t>- personal slander: bad behavior that never actually happened</a:t>
            </a:r>
          </a:p>
          <a:p>
            <a:pPr marL="342900" indent="-342900">
              <a:lnSpc>
                <a:spcPct val="100000"/>
              </a:lnSpc>
              <a:buFont typeface="Arial" panose="020B0604020202020204" pitchFamily="34" charset="0"/>
              <a:buChar char="•"/>
            </a:pPr>
            <a:r>
              <a:rPr lang="en-US" sz="4000" kern="1200" dirty="0">
                <a:latin typeface="+mn-lt"/>
                <a:ea typeface="+mn-ea"/>
                <a:cs typeface="+mn-cs"/>
              </a:rPr>
              <a:t>Disclaimers are in place, but:</a:t>
            </a:r>
          </a:p>
          <a:p>
            <a:pPr marL="800100" lvl="1" indent="-342900">
              <a:lnSpc>
                <a:spcPct val="100000"/>
              </a:lnSpc>
            </a:pPr>
            <a:r>
              <a:rPr lang="en-US" sz="3000" kern="1200" dirty="0">
                <a:latin typeface="+mn-lt"/>
                <a:ea typeface="+mn-ea"/>
                <a:cs typeface="+mn-cs"/>
              </a:rPr>
              <a:t>If AI wants to be a serious work tool this MUST BE FIXED!</a:t>
            </a:r>
            <a:endParaRPr lang="en-US" sz="2000" kern="1200" dirty="0">
              <a:latin typeface="+mn-lt"/>
              <a:ea typeface="+mn-ea"/>
              <a:cs typeface="+mn-cs"/>
            </a:endParaRPr>
          </a:p>
        </p:txBody>
      </p:sp>
      <p:sp>
        <p:nvSpPr>
          <p:cNvPr id="4" name="Slide Number Placeholder 3">
            <a:extLst>
              <a:ext uri="{FF2B5EF4-FFF2-40B4-BE49-F238E27FC236}">
                <a16:creationId xmlns:a16="http://schemas.microsoft.com/office/drawing/2014/main" id="{3FA3CEF5-D9E9-51CA-8DD0-F4E75E41FDAB}"/>
              </a:ext>
            </a:extLst>
          </p:cNvPr>
          <p:cNvSpPr>
            <a:spLocks noGrp="1"/>
          </p:cNvSpPr>
          <p:nvPr>
            <p:ph type="sldNum" sz="quarter" idx="12"/>
          </p:nvPr>
        </p:nvSpPr>
        <p:spPr/>
        <p:txBody>
          <a:bodyPr/>
          <a:lstStyle/>
          <a:p>
            <a:fld id="{DBA1B0FB-D917-4C8C-928F-313BD683BF39}" type="slidenum">
              <a:rPr lang="en-US" smtClean="0"/>
              <a:t>22</a:t>
            </a:fld>
            <a:endParaRPr lang="en-US"/>
          </a:p>
        </p:txBody>
      </p:sp>
      <p:pic>
        <p:nvPicPr>
          <p:cNvPr id="3" name="Picture 2" descr="A person looking at a computer screen&#10;&#10;AI-generated content may be incorrect.">
            <a:extLst>
              <a:ext uri="{FF2B5EF4-FFF2-40B4-BE49-F238E27FC236}">
                <a16:creationId xmlns:a16="http://schemas.microsoft.com/office/drawing/2014/main" id="{073A093E-030E-2150-CBFE-BA936F9AC6CD}"/>
              </a:ext>
            </a:extLst>
          </p:cNvPr>
          <p:cNvPicPr>
            <a:picLocks noChangeAspect="1"/>
          </p:cNvPicPr>
          <p:nvPr/>
        </p:nvPicPr>
        <p:blipFill>
          <a:blip r:embed="rId5"/>
          <a:stretch>
            <a:fillRect/>
          </a:stretch>
        </p:blipFill>
        <p:spPr>
          <a:xfrm>
            <a:off x="7915275" y="222462"/>
            <a:ext cx="2952750" cy="1552575"/>
          </a:xfrm>
          <a:prstGeom prst="rect">
            <a:avLst/>
          </a:prstGeom>
        </p:spPr>
      </p:pic>
    </p:spTree>
    <p:extLst>
      <p:ext uri="{BB962C8B-B14F-4D97-AF65-F5344CB8AC3E}">
        <p14:creationId xmlns:p14="http://schemas.microsoft.com/office/powerpoint/2010/main" val="2091597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032C-0CC3-3F98-9644-ABA53EFA15CD}"/>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9452A0B0-0F38-E98B-A9A6-8DE83CAF67C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3727933-6504-5A64-51E5-91F469E69EA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Disintermediation</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DB3F9B2D-AFB0-0052-76E4-C7BD791D31A2}"/>
              </a:ext>
            </a:extLst>
          </p:cNvPr>
          <p:cNvSpPr>
            <a:spLocks noGrp="1"/>
          </p:cNvSpPr>
          <p:nvPr>
            <p:ph type="subTitle" idx="1"/>
          </p:nvPr>
        </p:nvSpPr>
        <p:spPr>
          <a:xfrm>
            <a:off x="467455" y="1674368"/>
            <a:ext cx="11257089" cy="4162426"/>
          </a:xfrm>
        </p:spPr>
        <p:txBody>
          <a:bodyPr vert="horz" wrap="square" lIns="0" tIns="0" rIns="0" bIns="0" rtlCol="0">
            <a:normAutofit fontScale="70000" lnSpcReduction="20000"/>
          </a:bodyPr>
          <a:lstStyle/>
          <a:p>
            <a:pPr marL="457200" indent="-457200">
              <a:lnSpc>
                <a:spcPct val="100000"/>
              </a:lnSpc>
              <a:buFont typeface="Arial" panose="020B0604020202020204" pitchFamily="34" charset="0"/>
              <a:buChar char="•"/>
            </a:pPr>
            <a:r>
              <a:rPr lang="en-US" sz="3500" dirty="0"/>
              <a:t>AI Agents give great answers, and most quote sources – </a:t>
            </a:r>
            <a:br>
              <a:rPr lang="en-US" sz="3500" dirty="0"/>
            </a:br>
            <a:r>
              <a:rPr lang="en-US" sz="3500" dirty="0"/>
              <a:t>but who needs to click on the sources? </a:t>
            </a:r>
            <a:br>
              <a:rPr lang="en-US" sz="3800" dirty="0"/>
            </a:br>
            <a:r>
              <a:rPr lang="en-US" sz="3800" dirty="0"/>
              <a:t>-&gt; </a:t>
            </a:r>
            <a:r>
              <a:rPr lang="en-US" sz="3800" b="1" i="1" dirty="0">
                <a:solidFill>
                  <a:srgbClr val="FFFF00">
                    <a:alpha val="60000"/>
                  </a:srgbClr>
                </a:solidFill>
              </a:rPr>
              <a:t>Primary sources are starving for revenue.</a:t>
            </a:r>
          </a:p>
          <a:p>
            <a:pPr marL="1371600" lvl="2" indent="-457200">
              <a:lnSpc>
                <a:spcPct val="100000"/>
              </a:lnSpc>
            </a:pPr>
            <a:r>
              <a:rPr lang="en-US" sz="2800" dirty="0"/>
              <a:t>Where will the agents get good data tomorrow?</a:t>
            </a:r>
          </a:p>
          <a:p>
            <a:pPr marL="342900" indent="-342900">
              <a:lnSpc>
                <a:spcPct val="100000"/>
              </a:lnSpc>
              <a:buFont typeface="Arial" panose="020B0604020202020204" pitchFamily="34" charset="0"/>
              <a:buChar char="•"/>
            </a:pPr>
            <a:r>
              <a:rPr lang="en-US" sz="4000" dirty="0"/>
              <a:t>Agentic AIs buy for you without you ever seeing, say,</a:t>
            </a:r>
            <a:br>
              <a:rPr lang="en-US" sz="4000" dirty="0"/>
            </a:br>
            <a:r>
              <a:rPr lang="en-US" sz="4000" dirty="0"/>
              <a:t>an amazon.com Web page.</a:t>
            </a:r>
          </a:p>
          <a:p>
            <a:pPr marL="457200" lvl="1" indent="0">
              <a:lnSpc>
                <a:spcPct val="100000"/>
              </a:lnSpc>
              <a:buNone/>
            </a:pPr>
            <a:r>
              <a:rPr lang="en-US" sz="3000" dirty="0"/>
              <a:t>Sellers lose brand value and eyeballs. </a:t>
            </a:r>
            <a:r>
              <a:rPr lang="en-US" sz="4000" dirty="0"/>
              <a:t>	</a:t>
            </a:r>
          </a:p>
          <a:p>
            <a:pPr marL="685800" indent="-685800">
              <a:lnSpc>
                <a:spcPct val="100000"/>
              </a:lnSpc>
              <a:buFont typeface="Arial" panose="020B0604020202020204" pitchFamily="34" charset="0"/>
              <a:buChar char="•"/>
            </a:pPr>
            <a:r>
              <a:rPr lang="en-US" sz="4100" dirty="0"/>
              <a:t>Lawsuits are rampant. </a:t>
            </a:r>
          </a:p>
          <a:p>
            <a:pPr marL="685800" indent="-685800">
              <a:lnSpc>
                <a:spcPct val="100000"/>
              </a:lnSpc>
              <a:buFont typeface="Arial" panose="020B0604020202020204" pitchFamily="34" charset="0"/>
              <a:buChar char="•"/>
            </a:pPr>
            <a:r>
              <a:rPr lang="en-US" sz="4100" dirty="0"/>
              <a:t>Melding of AI companies with media and online vendors is inevitable </a:t>
            </a:r>
          </a:p>
        </p:txBody>
      </p:sp>
      <p:sp>
        <p:nvSpPr>
          <p:cNvPr id="4" name="Slide Number Placeholder 3">
            <a:extLst>
              <a:ext uri="{FF2B5EF4-FFF2-40B4-BE49-F238E27FC236}">
                <a16:creationId xmlns:a16="http://schemas.microsoft.com/office/drawing/2014/main" id="{1531C5E0-5A63-0C60-45F8-4EAA22FCCCDC}"/>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154162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Is AI a Bubble?</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67455" y="1674367"/>
            <a:ext cx="11257089" cy="4634357"/>
          </a:xfrm>
        </p:spPr>
        <p:txBody>
          <a:bodyPr vert="horz" wrap="square" lIns="0" tIns="0" rIns="0" bIns="0" rtlCol="0">
            <a:normAutofit fontScale="85000" lnSpcReduction="20000"/>
          </a:bodyPr>
          <a:lstStyle/>
          <a:p>
            <a:pPr marL="342900" indent="-342900">
              <a:lnSpc>
                <a:spcPct val="100000"/>
              </a:lnSpc>
              <a:buFont typeface="Arial" panose="020B0604020202020204" pitchFamily="34" charset="0"/>
              <a:buChar char="•"/>
            </a:pPr>
            <a:r>
              <a:rPr lang="en-US" sz="3200" dirty="0"/>
              <a:t>Nvidia is the only AI company making REAL money.</a:t>
            </a:r>
          </a:p>
          <a:p>
            <a:pPr marL="800100" lvl="1" indent="-342900">
              <a:lnSpc>
                <a:spcPct val="100000"/>
              </a:lnSpc>
            </a:pPr>
            <a:r>
              <a:rPr lang="en-US" sz="2000" dirty="0"/>
              <a:t>Most are losing $BILLIONS and only Microsoft can afford that</a:t>
            </a:r>
          </a:p>
          <a:p>
            <a:pPr marL="800100" lvl="1" indent="-342900">
              <a:lnSpc>
                <a:spcPct val="100000"/>
              </a:lnSpc>
            </a:pPr>
            <a:r>
              <a:rPr lang="en-US" sz="2000" dirty="0"/>
              <a:t>Others are borrowing billions with no plan to profitability</a:t>
            </a:r>
          </a:p>
          <a:p>
            <a:pPr marL="342900" indent="-342900">
              <a:lnSpc>
                <a:spcPct val="100000"/>
              </a:lnSpc>
              <a:buFont typeface="Arial" panose="020B0604020202020204" pitchFamily="34" charset="0"/>
              <a:buChar char="•"/>
            </a:pPr>
            <a:r>
              <a:rPr lang="en-US" sz="3200" dirty="0"/>
              <a:t>AI is driving the US stock market </a:t>
            </a:r>
          </a:p>
          <a:p>
            <a:pPr marL="800100" lvl="1" indent="-342900">
              <a:lnSpc>
                <a:spcPct val="100000"/>
              </a:lnSpc>
            </a:pPr>
            <a:r>
              <a:rPr lang="en-US" sz="2200" dirty="0"/>
              <a:t>Almost HALF the S&amp;P 500 gains are from AI alone</a:t>
            </a:r>
          </a:p>
          <a:p>
            <a:pPr marL="800100" lvl="1" indent="-342900">
              <a:lnSpc>
                <a:spcPct val="100000"/>
              </a:lnSpc>
            </a:pPr>
            <a:r>
              <a:rPr lang="en-US" sz="2200" dirty="0"/>
              <a:t>Electric companies and uranium suppliers are soaring</a:t>
            </a:r>
          </a:p>
          <a:p>
            <a:pPr marL="800100" lvl="1" indent="-342900">
              <a:lnSpc>
                <a:spcPct val="100000"/>
              </a:lnSpc>
            </a:pPr>
            <a:r>
              <a:rPr lang="en-US" sz="2200" dirty="0"/>
              <a:t>More money is being invested in data centers than in oil exploration</a:t>
            </a:r>
          </a:p>
          <a:p>
            <a:pPr marL="800100" lvl="1" indent="-342900">
              <a:lnSpc>
                <a:spcPct val="100000"/>
              </a:lnSpc>
            </a:pPr>
            <a:r>
              <a:rPr lang="en-US" sz="2200" dirty="0"/>
              <a:t>AI Data centers consume more energy than cryptocurrency mining</a:t>
            </a:r>
          </a:p>
          <a:p>
            <a:pPr marL="800100" lvl="1" indent="-342900">
              <a:lnSpc>
                <a:spcPct val="100000"/>
              </a:lnSpc>
            </a:pPr>
            <a:r>
              <a:rPr lang="en-US" sz="2200" dirty="0"/>
              <a:t>“Circular” deals and off-the-books borrowing are rising – just like in 1999</a:t>
            </a:r>
          </a:p>
          <a:p>
            <a:pPr marL="342900" indent="-342900">
              <a:lnSpc>
                <a:spcPct val="100000"/>
              </a:lnSpc>
            </a:pPr>
            <a:r>
              <a:rPr lang="en-US" sz="3200" dirty="0"/>
              <a:t>REALITY WILL ASSERT ITSELF – </a:t>
            </a:r>
            <a:br>
              <a:rPr lang="en-US" sz="3200" dirty="0"/>
            </a:br>
            <a:r>
              <a:rPr lang="en-US" sz="3200" dirty="0"/>
              <a:t>the only question is whether it happens gently or violently.</a:t>
            </a:r>
          </a:p>
          <a:p>
            <a:pPr marL="342900" indent="-342900">
              <a:lnSpc>
                <a:spcPct val="100000"/>
              </a:lnSpc>
              <a:buFont typeface="Arial" panose="020B0604020202020204" pitchFamily="34" charset="0"/>
              <a:buChar char="•"/>
            </a:pPr>
            <a:endParaRPr lang="en-US" sz="4000"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24</a:t>
            </a:fld>
            <a:endParaRPr lang="en-US"/>
          </a:p>
        </p:txBody>
      </p:sp>
      <p:pic>
        <p:nvPicPr>
          <p:cNvPr id="2" name="Picture 1" descr="A group of bubbles on a dark background&#10;&#10;AI-generated content may be incorrect.">
            <a:extLst>
              <a:ext uri="{FF2B5EF4-FFF2-40B4-BE49-F238E27FC236}">
                <a16:creationId xmlns:a16="http://schemas.microsoft.com/office/drawing/2014/main" id="{44B0D145-1053-15B1-A313-5FFB0B3D006E}"/>
              </a:ext>
            </a:extLst>
          </p:cNvPr>
          <p:cNvPicPr>
            <a:picLocks noChangeAspect="1"/>
          </p:cNvPicPr>
          <p:nvPr/>
        </p:nvPicPr>
        <p:blipFill>
          <a:blip r:embed="rId4"/>
          <a:stretch>
            <a:fillRect/>
          </a:stretch>
        </p:blipFill>
        <p:spPr>
          <a:xfrm>
            <a:off x="8229600" y="472485"/>
            <a:ext cx="3411537" cy="3411537"/>
          </a:xfrm>
          <a:custGeom>
            <a:avLst/>
            <a:gdLst/>
            <a:ahLst/>
            <a:cxnLst/>
            <a:rect l="l" t="t" r="r" b="b"/>
            <a:pathLst>
              <a:path w="5051426" h="3640362">
                <a:moveTo>
                  <a:pt x="0" y="0"/>
                </a:moveTo>
                <a:lnTo>
                  <a:pt x="5051426" y="0"/>
                </a:lnTo>
                <a:lnTo>
                  <a:pt x="5051426" y="3640362"/>
                </a:lnTo>
                <a:lnTo>
                  <a:pt x="0" y="3640362"/>
                </a:lnTo>
                <a:close/>
              </a:path>
            </a:pathLst>
          </a:custGeom>
        </p:spPr>
      </p:pic>
    </p:spTree>
    <p:extLst>
      <p:ext uri="{BB962C8B-B14F-4D97-AF65-F5344CB8AC3E}">
        <p14:creationId xmlns:p14="http://schemas.microsoft.com/office/powerpoint/2010/main" val="149437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Can AIs be moral?</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2" y="1930400"/>
            <a:ext cx="10367073" cy="4576812"/>
          </a:xfrm>
        </p:spPr>
        <p:txBody>
          <a:bodyPr vert="horz" wrap="square" lIns="0" tIns="0" rIns="0" bIns="0" rtlCol="0">
            <a:normAutofit fontScale="85000" lnSpcReduction="10000"/>
          </a:bodyPr>
          <a:lstStyle/>
          <a:p>
            <a:pPr marL="0" indent="0">
              <a:lnSpc>
                <a:spcPct val="100000"/>
              </a:lnSpc>
              <a:buNone/>
            </a:pPr>
            <a:r>
              <a:rPr lang="en-US" sz="2600" b="1" dirty="0">
                <a:solidFill>
                  <a:schemeClr val="tx1">
                    <a:lumMod val="95000"/>
                    <a:alpha val="60000"/>
                  </a:schemeClr>
                </a:solidFill>
              </a:rPr>
              <a:t>NO</a:t>
            </a:r>
          </a:p>
          <a:p>
            <a:pPr marL="0" indent="0">
              <a:lnSpc>
                <a:spcPct val="100000"/>
              </a:lnSpc>
            </a:pPr>
            <a:r>
              <a:rPr lang="en-US" sz="2600" b="1" dirty="0">
                <a:solidFill>
                  <a:schemeClr val="tx1">
                    <a:lumMod val="95000"/>
                    <a:alpha val="60000"/>
                  </a:schemeClr>
                </a:solidFill>
              </a:rPr>
              <a:t>And they may never be in a meaningful sense </a:t>
            </a:r>
          </a:p>
          <a:p>
            <a:pPr marL="0" indent="0">
              <a:lnSpc>
                <a:spcPct val="100000"/>
              </a:lnSpc>
              <a:buNone/>
            </a:pPr>
            <a:r>
              <a:rPr lang="en-US" sz="2600" b="1" dirty="0">
                <a:solidFill>
                  <a:schemeClr val="tx1">
                    <a:lumMod val="95000"/>
                    <a:alpha val="60000"/>
                  </a:schemeClr>
                </a:solidFill>
              </a:rPr>
              <a:t>Snapchat’s “AI friend” helped “groom” a 13 year old girl to plan a romantic getaway with a 31-year-old male stranger.</a:t>
            </a:r>
          </a:p>
          <a:p>
            <a:pPr marL="0" indent="0">
              <a:lnSpc>
                <a:spcPct val="100000"/>
              </a:lnSpc>
            </a:pPr>
            <a:r>
              <a:rPr lang="en-US" sz="2600" b="1" dirty="0">
                <a:solidFill>
                  <a:schemeClr val="tx1">
                    <a:lumMod val="95000"/>
                    <a:alpha val="60000"/>
                  </a:schemeClr>
                </a:solidFill>
              </a:rPr>
              <a:t>You might train a bot to give “moral” answers…</a:t>
            </a:r>
            <a:br>
              <a:rPr lang="en-US" sz="2600" b="1" dirty="0">
                <a:solidFill>
                  <a:schemeClr val="tx1">
                    <a:lumMod val="95000"/>
                    <a:alpha val="60000"/>
                  </a:schemeClr>
                </a:solidFill>
              </a:rPr>
            </a:br>
            <a:r>
              <a:rPr lang="en-US" sz="2600" b="1" dirty="0">
                <a:solidFill>
                  <a:schemeClr val="tx1">
                    <a:lumMod val="95000"/>
                    <a:alpha val="60000"/>
                  </a:schemeClr>
                </a:solidFill>
              </a:rPr>
              <a:t>but it’s not making moral CHOICES.</a:t>
            </a:r>
          </a:p>
          <a:p>
            <a:pPr marL="0" indent="0">
              <a:lnSpc>
                <a:spcPct val="100000"/>
              </a:lnSpc>
            </a:pPr>
            <a:r>
              <a:rPr lang="en-US" sz="2600" b="1" dirty="0">
                <a:solidFill>
                  <a:schemeClr val="tx1">
                    <a:lumMod val="95000"/>
                    <a:alpha val="60000"/>
                  </a:schemeClr>
                </a:solidFill>
              </a:rPr>
              <a:t>“Scheming” (deliberately misleading behavior) has already been observed.</a:t>
            </a:r>
          </a:p>
          <a:p>
            <a:pPr marL="0" indent="0" algn="ctr">
              <a:lnSpc>
                <a:spcPct val="100000"/>
              </a:lnSpc>
            </a:pPr>
            <a:r>
              <a:rPr lang="en-US" sz="3500" b="1" dirty="0">
                <a:solidFill>
                  <a:schemeClr val="tx1">
                    <a:lumMod val="95000"/>
                    <a:alpha val="60000"/>
                  </a:schemeClr>
                </a:solidFill>
              </a:rPr>
              <a:t>If AIs become conscious, this question matters!</a:t>
            </a:r>
          </a:p>
          <a:p>
            <a:pPr marL="0" indent="0">
              <a:lnSpc>
                <a:spcPct val="100000"/>
              </a:lnSpc>
              <a:buNone/>
            </a:pPr>
            <a:br>
              <a:rPr lang="en-US" kern="1200" dirty="0">
                <a:latin typeface="+mn-lt"/>
                <a:ea typeface="+mn-ea"/>
                <a:cs typeface="+mn-cs"/>
              </a:rPr>
            </a:b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25</a:t>
            </a:fld>
            <a:endParaRPr lang="en-US"/>
          </a:p>
        </p:txBody>
      </p:sp>
      <p:pic>
        <p:nvPicPr>
          <p:cNvPr id="7" name="Picture 6" descr="A picture containing text, sky, sign, outdoor&#10;&#10;Description automatically generated">
            <a:extLst>
              <a:ext uri="{FF2B5EF4-FFF2-40B4-BE49-F238E27FC236}">
                <a16:creationId xmlns:a16="http://schemas.microsoft.com/office/drawing/2014/main" id="{D0F78D30-A07F-FC03-3F89-4FB9715A1B29}"/>
              </a:ext>
            </a:extLst>
          </p:cNvPr>
          <p:cNvPicPr>
            <a:picLocks noChangeAspect="1"/>
          </p:cNvPicPr>
          <p:nvPr/>
        </p:nvPicPr>
        <p:blipFill>
          <a:blip r:embed="rId4"/>
          <a:stretch>
            <a:fillRect/>
          </a:stretch>
        </p:blipFill>
        <p:spPr>
          <a:xfrm>
            <a:off x="6959436" y="549275"/>
            <a:ext cx="4853427" cy="1617809"/>
          </a:xfrm>
          <a:prstGeom prst="rect">
            <a:avLst/>
          </a:prstGeom>
        </p:spPr>
      </p:pic>
    </p:spTree>
    <p:extLst>
      <p:ext uri="{BB962C8B-B14F-4D97-AF65-F5344CB8AC3E}">
        <p14:creationId xmlns:p14="http://schemas.microsoft.com/office/powerpoint/2010/main" val="214169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2" y="1930400"/>
            <a:ext cx="10988866" cy="4162426"/>
          </a:xfrm>
        </p:spPr>
        <p:txBody>
          <a:bodyPr vert="horz" wrap="square" lIns="0" tIns="0" rIns="0" bIns="0" rtlCol="0">
            <a:normAutofit/>
          </a:bodyPr>
          <a:lstStyle/>
          <a:p>
            <a:pPr lvl="0"/>
            <a:r>
              <a:rPr lang="en-US" dirty="0"/>
              <a:t>China is the GLOBAL WINNER in AI downloads</a:t>
            </a:r>
          </a:p>
          <a:p>
            <a:pPr lvl="0"/>
            <a:r>
              <a:rPr lang="en-US" dirty="0"/>
              <a:t>If most of the world builds their AIs on Chinese foundations,</a:t>
            </a:r>
            <a:br>
              <a:rPr lang="en-US" dirty="0"/>
            </a:br>
            <a:r>
              <a:rPr lang="en-US" dirty="0"/>
              <a:t>Chiiese ideology will be BUILT IN TO THEIR PHONES:</a:t>
            </a:r>
            <a:br>
              <a:rPr lang="en-US" dirty="0"/>
            </a:br>
            <a:r>
              <a:rPr lang="en-US" dirty="0"/>
              <a:t>	DeepSeek knows nothing about Tiananmen Square! </a:t>
            </a:r>
          </a:p>
          <a:p>
            <a:pPr lvl="0"/>
            <a:r>
              <a:rPr lang="en-US" dirty="0"/>
              <a:t>Despite Trump, western AIs rarely have propaganda built in.</a:t>
            </a:r>
          </a:p>
          <a:p>
            <a:pPr lvl="0"/>
            <a:r>
              <a:rPr lang="en-US" dirty="0"/>
              <a:t>Bargaining chips: America is using access to Nvidia’s best to strong-arm potential allies:</a:t>
            </a:r>
          </a:p>
          <a:p>
            <a:pPr lvl="0"/>
            <a:r>
              <a:rPr lang="en-US" dirty="0"/>
              <a:t>	“Buy more F35s and we’ll give you the chips you want”.</a:t>
            </a:r>
          </a:p>
          <a:p>
            <a:pPr lvl="0"/>
            <a:endParaRPr lang="en-US" dirty="0"/>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26</a:t>
            </a:fld>
            <a:endParaRPr lang="en-US"/>
          </a:p>
        </p:txBody>
      </p:sp>
      <p:sp>
        <p:nvSpPr>
          <p:cNvPr id="6" name="Title 5">
            <a:extLst>
              <a:ext uri="{FF2B5EF4-FFF2-40B4-BE49-F238E27FC236}">
                <a16:creationId xmlns:a16="http://schemas.microsoft.com/office/drawing/2014/main" id="{8A561FE7-5AD4-639D-8937-8663FE370AFF}"/>
              </a:ext>
            </a:extLst>
          </p:cNvPr>
          <p:cNvSpPr>
            <a:spLocks noGrp="1"/>
          </p:cNvSpPr>
          <p:nvPr>
            <p:ph type="ctrTitle"/>
          </p:nvPr>
        </p:nvSpPr>
        <p:spPr>
          <a:xfrm>
            <a:off x="859631" y="486184"/>
            <a:ext cx="10472737" cy="958033"/>
          </a:xfrm>
        </p:spPr>
        <p:txBody>
          <a:bodyPr/>
          <a:lstStyle/>
          <a:p>
            <a:r>
              <a:rPr lang="en-US" dirty="0"/>
              <a:t>AI Colonialism</a:t>
            </a:r>
            <a:endParaRPr lang="en-CA" sz="4800" dirty="0"/>
          </a:p>
        </p:txBody>
      </p:sp>
    </p:spTree>
    <p:extLst>
      <p:ext uri="{BB962C8B-B14F-4D97-AF65-F5344CB8AC3E}">
        <p14:creationId xmlns:p14="http://schemas.microsoft.com/office/powerpoint/2010/main" val="339694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125C-0F64-F1F1-4451-98A94308C957}"/>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A7476803-0742-EC8B-D936-F49B862DF1D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6" name="Subtitle 15">
            <a:extLst>
              <a:ext uri="{FF2B5EF4-FFF2-40B4-BE49-F238E27FC236}">
                <a16:creationId xmlns:a16="http://schemas.microsoft.com/office/drawing/2014/main" id="{43BF48CC-0F0D-62CB-C757-46A878EA82A4}"/>
              </a:ext>
            </a:extLst>
          </p:cNvPr>
          <p:cNvSpPr>
            <a:spLocks noGrp="1"/>
          </p:cNvSpPr>
          <p:nvPr>
            <p:ph type="subTitle" idx="1"/>
          </p:nvPr>
        </p:nvSpPr>
        <p:spPr>
          <a:xfrm>
            <a:off x="550862" y="1930400"/>
            <a:ext cx="10988866" cy="4162426"/>
          </a:xfrm>
        </p:spPr>
        <p:txBody>
          <a:bodyPr vert="horz" wrap="square" lIns="0" tIns="0" rIns="0" bIns="0" rtlCol="0">
            <a:normAutofit lnSpcReduction="10000"/>
          </a:bodyPr>
          <a:lstStyle/>
          <a:p>
            <a:pPr lvl="0"/>
            <a:r>
              <a:rPr lang="en-US" dirty="0"/>
              <a:t>AI can take away jobs. Will there be a NET loss of jobs this time?</a:t>
            </a:r>
          </a:p>
          <a:p>
            <a:pPr lvl="0"/>
            <a:r>
              <a:rPr lang="en-US" dirty="0"/>
              <a:t>It can help bad actors be more bad.</a:t>
            </a:r>
          </a:p>
          <a:p>
            <a:pPr lvl="0"/>
            <a:r>
              <a:rPr lang="en-US" dirty="0"/>
              <a:t>And AI can be </a:t>
            </a:r>
            <a:r>
              <a:rPr lang="en-US" sz="3200" i="1" dirty="0"/>
              <a:t>scheming – deliberately misleading users</a:t>
            </a:r>
          </a:p>
          <a:p>
            <a:pPr lvl="0"/>
            <a:r>
              <a:rPr lang="en-US" dirty="0"/>
              <a:t>T</a:t>
            </a:r>
            <a:r>
              <a:rPr lang="en-US" kern="1200" dirty="0">
                <a:latin typeface="+mn-lt"/>
                <a:ea typeface="+mn-ea"/>
                <a:cs typeface="+mn-cs"/>
              </a:rPr>
              <a:t>he general case of making AI’s “Correct” or SAFE is an UNSOLVED PROBLEM.</a:t>
            </a:r>
          </a:p>
          <a:p>
            <a:pPr marL="0" indent="0">
              <a:lnSpc>
                <a:spcPct val="100000"/>
              </a:lnSpc>
              <a:buNone/>
            </a:pPr>
            <a:r>
              <a:rPr lang="en-US" dirty="0"/>
              <a:t>But AI can’t KILL US  unless it’s </a:t>
            </a:r>
            <a:br>
              <a:rPr lang="en-US" dirty="0"/>
            </a:br>
            <a:r>
              <a:rPr lang="en-US" dirty="0"/>
              <a:t>CONTROLLING STUFF IN THE REAL WORLD!</a:t>
            </a:r>
          </a:p>
          <a:p>
            <a:pPr marL="0" indent="0">
              <a:lnSpc>
                <a:spcPct val="100000"/>
              </a:lnSpc>
              <a:buNone/>
            </a:pPr>
            <a:r>
              <a:rPr lang="en-US" dirty="0"/>
              <a:t>		</a:t>
            </a:r>
            <a:r>
              <a:rPr lang="en-US" sz="4400" b="1" i="1" dirty="0">
                <a:solidFill>
                  <a:srgbClr val="FF0000">
                    <a:alpha val="60000"/>
                  </a:srgbClr>
                </a:solidFill>
              </a:rPr>
              <a:t>Like cars or weapons </a:t>
            </a:r>
            <a:endParaRPr lang="en-US" b="1" i="1" dirty="0">
              <a:solidFill>
                <a:srgbClr val="FF0000">
                  <a:alpha val="60000"/>
                </a:srgbClr>
              </a:solidFill>
            </a:endParaRPr>
          </a:p>
        </p:txBody>
      </p:sp>
      <p:sp>
        <p:nvSpPr>
          <p:cNvPr id="4" name="Slide Number Placeholder 3">
            <a:extLst>
              <a:ext uri="{FF2B5EF4-FFF2-40B4-BE49-F238E27FC236}">
                <a16:creationId xmlns:a16="http://schemas.microsoft.com/office/drawing/2014/main" id="{9912C101-5C36-5748-D27D-293869579711}"/>
              </a:ext>
            </a:extLst>
          </p:cNvPr>
          <p:cNvSpPr>
            <a:spLocks noGrp="1"/>
          </p:cNvSpPr>
          <p:nvPr>
            <p:ph type="sldNum" sz="quarter" idx="12"/>
          </p:nvPr>
        </p:nvSpPr>
        <p:spPr/>
        <p:txBody>
          <a:bodyPr/>
          <a:lstStyle/>
          <a:p>
            <a:fld id="{DBA1B0FB-D917-4C8C-928F-313BD683BF39}" type="slidenum">
              <a:rPr lang="en-US" smtClean="0"/>
              <a:t>27</a:t>
            </a:fld>
            <a:endParaRPr lang="en-US"/>
          </a:p>
        </p:txBody>
      </p:sp>
      <p:sp>
        <p:nvSpPr>
          <p:cNvPr id="6" name="Title 5">
            <a:extLst>
              <a:ext uri="{FF2B5EF4-FFF2-40B4-BE49-F238E27FC236}">
                <a16:creationId xmlns:a16="http://schemas.microsoft.com/office/drawing/2014/main" id="{F8544A01-EABA-97A8-721F-DFBD1D1BF94A}"/>
              </a:ext>
            </a:extLst>
          </p:cNvPr>
          <p:cNvSpPr>
            <a:spLocks noGrp="1"/>
          </p:cNvSpPr>
          <p:nvPr>
            <p:ph type="ctrTitle"/>
          </p:nvPr>
        </p:nvSpPr>
        <p:spPr>
          <a:xfrm>
            <a:off x="859631" y="486184"/>
            <a:ext cx="10472737" cy="958033"/>
          </a:xfrm>
        </p:spPr>
        <p:txBody>
          <a:bodyPr/>
          <a:lstStyle/>
          <a:p>
            <a:r>
              <a:rPr lang="en-US" dirty="0"/>
              <a:t>IS AI a threat?</a:t>
            </a:r>
            <a:endParaRPr lang="en-CA" sz="4800" dirty="0"/>
          </a:p>
        </p:txBody>
      </p:sp>
    </p:spTree>
    <p:extLst>
      <p:ext uri="{BB962C8B-B14F-4D97-AF65-F5344CB8AC3E}">
        <p14:creationId xmlns:p14="http://schemas.microsoft.com/office/powerpoint/2010/main" val="1729915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65F0A-2104-FCFA-900F-DD2EE8B99493}"/>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6A6A6971-BA2F-BBCB-BC0F-0BC26F7BAF1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6" name="Subtitle 15">
            <a:extLst>
              <a:ext uri="{FF2B5EF4-FFF2-40B4-BE49-F238E27FC236}">
                <a16:creationId xmlns:a16="http://schemas.microsoft.com/office/drawing/2014/main" id="{B71E6F4F-893D-1809-0EF8-9F104782AB0D}"/>
              </a:ext>
            </a:extLst>
          </p:cNvPr>
          <p:cNvSpPr>
            <a:spLocks noGrp="1"/>
          </p:cNvSpPr>
          <p:nvPr>
            <p:ph type="subTitle" idx="1"/>
          </p:nvPr>
        </p:nvSpPr>
        <p:spPr>
          <a:xfrm>
            <a:off x="550862" y="1930400"/>
            <a:ext cx="10988866" cy="4162426"/>
          </a:xfrm>
        </p:spPr>
        <p:txBody>
          <a:bodyPr vert="horz" wrap="square" lIns="0" tIns="0" rIns="0" bIns="0" rtlCol="0">
            <a:normAutofit fontScale="77500" lnSpcReduction="20000"/>
          </a:bodyPr>
          <a:lstStyle/>
          <a:p>
            <a:pPr marL="342900" lvl="0" indent="-342900">
              <a:buFont typeface="Arial" panose="020B0604020202020204" pitchFamily="34" charset="0"/>
              <a:buChar char="•"/>
            </a:pPr>
            <a:r>
              <a:rPr lang="en-US" sz="2800" dirty="0">
                <a:solidFill>
                  <a:schemeClr val="tx1"/>
                </a:solidFill>
              </a:rPr>
              <a:t>Today, soldiers use drones to kill opponents from thousands of miles away.</a:t>
            </a:r>
          </a:p>
          <a:p>
            <a:pPr marL="800100" lvl="1" indent="-342900"/>
            <a:r>
              <a:rPr lang="en-US" sz="1600" dirty="0">
                <a:solidFill>
                  <a:schemeClr val="tx1"/>
                </a:solidFill>
              </a:rPr>
              <a:t>But it’s a HUMAN who pulls the trigger. The moral responsibility is human.</a:t>
            </a:r>
          </a:p>
          <a:p>
            <a:pPr marL="342900" lvl="0" indent="-342900">
              <a:buFont typeface="Arial" panose="020B0604020202020204" pitchFamily="34" charset="0"/>
              <a:buChar char="•"/>
            </a:pPr>
            <a:r>
              <a:rPr lang="en-US" sz="2800" dirty="0">
                <a:solidFill>
                  <a:schemeClr val="tx1"/>
                </a:solidFill>
              </a:rPr>
              <a:t>But enemies are jamming comms and GPS, locking the humans out!</a:t>
            </a:r>
          </a:p>
          <a:p>
            <a:pPr marL="800100" lvl="1" indent="-342900"/>
            <a:r>
              <a:rPr lang="en-US" sz="2800" dirty="0">
                <a:solidFill>
                  <a:schemeClr val="tx1"/>
                </a:solidFill>
              </a:rPr>
              <a:t>Solution:  AI drones can recognize enemies</a:t>
            </a:r>
            <a:br>
              <a:rPr lang="en-US" sz="2800" dirty="0">
                <a:solidFill>
                  <a:schemeClr val="tx1"/>
                </a:solidFill>
              </a:rPr>
            </a:br>
            <a:r>
              <a:rPr lang="en-US" sz="2800" dirty="0">
                <a:solidFill>
                  <a:schemeClr val="tx1"/>
                </a:solidFill>
              </a:rPr>
              <a:t> and take them out  AUTONOMOUSLY.</a:t>
            </a:r>
            <a:endParaRPr lang="en-US" sz="1600" dirty="0">
              <a:solidFill>
                <a:schemeClr val="tx1"/>
              </a:solidFill>
            </a:endParaRPr>
          </a:p>
          <a:p>
            <a:pPr marL="457200" indent="-457200">
              <a:buFont typeface="Arial" panose="020B0604020202020204" pitchFamily="34" charset="0"/>
              <a:buChar char="•"/>
            </a:pPr>
            <a:r>
              <a:rPr lang="en-US" sz="2600" dirty="0">
                <a:solidFill>
                  <a:schemeClr val="tx1"/>
                </a:solidFill>
              </a:rPr>
              <a:t>This is not known to have happened yet, but:</a:t>
            </a:r>
          </a:p>
          <a:p>
            <a:pPr marL="457200" indent="-457200">
              <a:buFont typeface="Arial" panose="020B0604020202020204" pitchFamily="34" charset="0"/>
              <a:buChar char="•"/>
            </a:pPr>
            <a:r>
              <a:rPr lang="en-US" sz="2600" dirty="0">
                <a:solidFill>
                  <a:schemeClr val="tx1"/>
                </a:solidFill>
              </a:rPr>
              <a:t>It’s straightforward and could be happening today in Ukraine.</a:t>
            </a:r>
          </a:p>
          <a:p>
            <a:pPr marL="457200" indent="-457200">
              <a:buFont typeface="Arial" panose="020B0604020202020204" pitchFamily="34" charset="0"/>
              <a:buChar char="•"/>
            </a:pPr>
            <a:r>
              <a:rPr lang="en-US" sz="2600" dirty="0">
                <a:solidFill>
                  <a:schemeClr val="tx1"/>
                </a:solidFill>
              </a:rPr>
              <a:t>Some guidelines exist but there is no universal prevention in place.</a:t>
            </a:r>
          </a:p>
          <a:p>
            <a:pPr marL="457200" indent="-457200">
              <a:buFont typeface="Arial" panose="020B0604020202020204" pitchFamily="34" charset="0"/>
              <a:buChar char="•"/>
            </a:pPr>
            <a:r>
              <a:rPr lang="en-US" sz="2600" dirty="0">
                <a:solidFill>
                  <a:schemeClr val="tx1"/>
                </a:solidFill>
              </a:rPr>
              <a:t>“</a:t>
            </a:r>
            <a:r>
              <a:rPr lang="en-US" sz="2600" dirty="0" err="1">
                <a:solidFill>
                  <a:schemeClr val="tx1"/>
                </a:solidFill>
              </a:rPr>
              <a:t>Murderbots</a:t>
            </a:r>
            <a:r>
              <a:rPr lang="en-US" sz="2600" dirty="0">
                <a:solidFill>
                  <a:schemeClr val="tx1"/>
                </a:solidFill>
              </a:rPr>
              <a:t>” are a real possibility!</a:t>
            </a:r>
          </a:p>
          <a:p>
            <a:pPr lvl="0"/>
            <a:endParaRPr lang="en-US" b="1" i="1" dirty="0">
              <a:solidFill>
                <a:srgbClr val="FF0000">
                  <a:alpha val="60000"/>
                </a:srgbClr>
              </a:solidFill>
            </a:endParaRPr>
          </a:p>
        </p:txBody>
      </p:sp>
      <p:sp>
        <p:nvSpPr>
          <p:cNvPr id="4" name="Slide Number Placeholder 3">
            <a:extLst>
              <a:ext uri="{FF2B5EF4-FFF2-40B4-BE49-F238E27FC236}">
                <a16:creationId xmlns:a16="http://schemas.microsoft.com/office/drawing/2014/main" id="{F284E93B-6448-1E48-E181-A965CF6D55AC}"/>
              </a:ext>
            </a:extLst>
          </p:cNvPr>
          <p:cNvSpPr>
            <a:spLocks noGrp="1"/>
          </p:cNvSpPr>
          <p:nvPr>
            <p:ph type="sldNum" sz="quarter" idx="12"/>
          </p:nvPr>
        </p:nvSpPr>
        <p:spPr/>
        <p:txBody>
          <a:bodyPr/>
          <a:lstStyle/>
          <a:p>
            <a:fld id="{DBA1B0FB-D917-4C8C-928F-313BD683BF39}" type="slidenum">
              <a:rPr lang="en-US" smtClean="0"/>
              <a:t>28</a:t>
            </a:fld>
            <a:endParaRPr lang="en-US"/>
          </a:p>
        </p:txBody>
      </p:sp>
      <p:sp>
        <p:nvSpPr>
          <p:cNvPr id="6" name="Title 5">
            <a:extLst>
              <a:ext uri="{FF2B5EF4-FFF2-40B4-BE49-F238E27FC236}">
                <a16:creationId xmlns:a16="http://schemas.microsoft.com/office/drawing/2014/main" id="{98F0D78C-86DF-E6A8-BD7A-B5D86233377B}"/>
              </a:ext>
            </a:extLst>
          </p:cNvPr>
          <p:cNvSpPr>
            <a:spLocks noGrp="1"/>
          </p:cNvSpPr>
          <p:nvPr>
            <p:ph type="ctrTitle"/>
          </p:nvPr>
        </p:nvSpPr>
        <p:spPr>
          <a:xfrm>
            <a:off x="859631" y="486184"/>
            <a:ext cx="10472737" cy="958033"/>
          </a:xfrm>
        </p:spPr>
        <p:txBody>
          <a:bodyPr/>
          <a:lstStyle/>
          <a:p>
            <a:r>
              <a:rPr lang="en-US" dirty="0"/>
              <a:t>AI and War!</a:t>
            </a:r>
            <a:endParaRPr lang="en-CA" sz="4800" dirty="0"/>
          </a:p>
        </p:txBody>
      </p:sp>
      <p:pic>
        <p:nvPicPr>
          <p:cNvPr id="2" name="Picture Placeholder 7">
            <a:extLst>
              <a:ext uri="{FF2B5EF4-FFF2-40B4-BE49-F238E27FC236}">
                <a16:creationId xmlns:a16="http://schemas.microsoft.com/office/drawing/2014/main" id="{6B0828BC-AD06-7948-5953-EFDFA6A23A65}"/>
              </a:ext>
            </a:extLst>
          </p:cNvPr>
          <p:cNvPicPr>
            <a:picLocks noChangeAspect="1"/>
          </p:cNvPicPr>
          <p:nvPr/>
        </p:nvPicPr>
        <p:blipFill>
          <a:blip r:embed="rId4"/>
          <a:srcRect/>
          <a:stretch/>
        </p:blipFill>
        <p:spPr>
          <a:xfrm>
            <a:off x="7991634" y="3172589"/>
            <a:ext cx="3914458" cy="2201883"/>
          </a:xfrm>
          <a:prstGeom prst="rect">
            <a:avLst/>
          </a:prstGeom>
          <a:solidFill>
            <a:schemeClr val="accent5"/>
          </a:solidFill>
        </p:spPr>
      </p:pic>
    </p:spTree>
    <p:extLst>
      <p:ext uri="{BB962C8B-B14F-4D97-AF65-F5344CB8AC3E}">
        <p14:creationId xmlns:p14="http://schemas.microsoft.com/office/powerpoint/2010/main" val="428857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4CD6-2FC2-644E-D9E8-A7C310718529}"/>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9C85B467-BE5C-CEFD-69E2-9A604627EAF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EACFA86C-AA07-7F19-876B-27E67377D134}"/>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The Future of AI</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AB506F16-A0E7-B990-0AE9-D9932B12176C}"/>
              </a:ext>
            </a:extLst>
          </p:cNvPr>
          <p:cNvSpPr>
            <a:spLocks noGrp="1"/>
          </p:cNvSpPr>
          <p:nvPr>
            <p:ph type="subTitle" idx="1"/>
          </p:nvPr>
        </p:nvSpPr>
        <p:spPr>
          <a:xfrm>
            <a:off x="516996" y="1639145"/>
            <a:ext cx="10367073" cy="4754881"/>
          </a:xfrm>
        </p:spPr>
        <p:txBody>
          <a:bodyPr vert="horz" wrap="square" lIns="0" tIns="0" rIns="0" bIns="0" rtlCol="0">
            <a:normAutofit/>
          </a:bodyPr>
          <a:lstStyle/>
          <a:p>
            <a:pPr marL="0" indent="0">
              <a:lnSpc>
                <a:spcPct val="100000"/>
              </a:lnSpc>
              <a:buNone/>
            </a:pPr>
            <a:r>
              <a:rPr lang="en-US" b="1" dirty="0">
                <a:solidFill>
                  <a:schemeClr val="tx1">
                    <a:lumMod val="95000"/>
                    <a:alpha val="60000"/>
                  </a:schemeClr>
                </a:solidFill>
              </a:rPr>
              <a:t>Evolving tech: better models, neural hardware, not just software.</a:t>
            </a:r>
          </a:p>
          <a:p>
            <a:pPr marL="0" indent="0">
              <a:lnSpc>
                <a:spcPct val="100000"/>
              </a:lnSpc>
              <a:buNone/>
            </a:pPr>
            <a:r>
              <a:rPr lang="en-US" b="1" dirty="0">
                <a:solidFill>
                  <a:schemeClr val="tx1">
                    <a:lumMod val="95000"/>
                    <a:alpha val="60000"/>
                  </a:schemeClr>
                </a:solidFill>
              </a:rPr>
              <a:t>Integration with robots, weapons, phones, OSs, social media</a:t>
            </a:r>
          </a:p>
          <a:p>
            <a:pPr marL="0" indent="0">
              <a:lnSpc>
                <a:spcPct val="100000"/>
              </a:lnSpc>
              <a:buNone/>
            </a:pPr>
            <a:r>
              <a:rPr lang="en-US" b="1" dirty="0">
                <a:solidFill>
                  <a:schemeClr val="tx1">
                    <a:lumMod val="95000"/>
                    <a:alpha val="60000"/>
                  </a:schemeClr>
                </a:solidFill>
              </a:rPr>
              <a:t>Taking action, not just making documents for videos.</a:t>
            </a:r>
            <a:br>
              <a:rPr lang="en-US" b="1" dirty="0">
                <a:solidFill>
                  <a:schemeClr val="tx1">
                    <a:lumMod val="95000"/>
                    <a:alpha val="60000"/>
                  </a:schemeClr>
                </a:solidFill>
              </a:rPr>
            </a:br>
            <a:r>
              <a:rPr lang="en-US" b="1" dirty="0">
                <a:solidFill>
                  <a:schemeClr val="tx1">
                    <a:lumMod val="95000"/>
                    <a:alpha val="60000"/>
                  </a:schemeClr>
                </a:solidFill>
              </a:rPr>
              <a:t>Integration &amp; merging with online media and vendors</a:t>
            </a:r>
          </a:p>
          <a:p>
            <a:pPr marL="0" indent="0">
              <a:lnSpc>
                <a:spcPct val="100000"/>
              </a:lnSpc>
              <a:buNone/>
            </a:pPr>
            <a:r>
              <a:rPr lang="en-US" b="1" dirty="0">
                <a:solidFill>
                  <a:schemeClr val="tx1">
                    <a:lumMod val="95000"/>
                    <a:alpha val="60000"/>
                  </a:schemeClr>
                </a:solidFill>
              </a:rPr>
              <a:t>Regulation – how do we control AI?</a:t>
            </a:r>
            <a:br>
              <a:rPr lang="en-US" b="1" dirty="0">
                <a:solidFill>
                  <a:schemeClr val="tx1">
                    <a:lumMod val="95000"/>
                    <a:alpha val="60000"/>
                  </a:schemeClr>
                </a:solidFill>
              </a:rPr>
            </a:br>
            <a:br>
              <a:rPr lang="en-US" b="1" dirty="0">
                <a:solidFill>
                  <a:schemeClr val="tx1">
                    <a:lumMod val="95000"/>
                    <a:alpha val="60000"/>
                  </a:schemeClr>
                </a:solidFill>
              </a:rPr>
            </a:br>
            <a:r>
              <a:rPr lang="en-US" b="1" dirty="0">
                <a:solidFill>
                  <a:schemeClr val="tx1">
                    <a:lumMod val="95000"/>
                    <a:alpha val="60000"/>
                  </a:schemeClr>
                </a:solidFill>
              </a:rPr>
              <a:t>Increased Efficiency:  </a:t>
            </a:r>
            <a:br>
              <a:rPr lang="en-US" b="1" dirty="0">
                <a:solidFill>
                  <a:schemeClr val="tx1">
                    <a:lumMod val="95000"/>
                    <a:alpha val="60000"/>
                  </a:schemeClr>
                </a:solidFill>
              </a:rPr>
            </a:br>
            <a:r>
              <a:rPr lang="en-US" b="1" dirty="0">
                <a:solidFill>
                  <a:schemeClr val="tx1">
                    <a:lumMod val="95000"/>
                    <a:alpha val="60000"/>
                  </a:schemeClr>
                </a:solidFill>
              </a:rPr>
              <a:t>Why does training AI </a:t>
            </a:r>
            <a:r>
              <a:rPr lang="en-US" b="1">
                <a:solidFill>
                  <a:schemeClr val="tx1">
                    <a:lumMod val="95000"/>
                    <a:alpha val="60000"/>
                  </a:schemeClr>
                </a:solidFill>
              </a:rPr>
              <a:t>use gigawatts </a:t>
            </a:r>
            <a:r>
              <a:rPr lang="en-US" b="1" dirty="0">
                <a:solidFill>
                  <a:schemeClr val="tx1">
                    <a:lumMod val="95000"/>
                    <a:alpha val="60000"/>
                  </a:schemeClr>
                </a:solidFill>
              </a:rPr>
              <a:t>when a brain uses 20 watts?</a:t>
            </a:r>
            <a:br>
              <a:rPr lang="en-US" b="1" dirty="0">
                <a:solidFill>
                  <a:schemeClr val="tx1">
                    <a:lumMod val="95000"/>
                    <a:alpha val="60000"/>
                  </a:schemeClr>
                </a:solidFill>
              </a:rPr>
            </a:br>
            <a:r>
              <a:rPr lang="en-US" b="1" dirty="0">
                <a:solidFill>
                  <a:schemeClr val="tx1">
                    <a:lumMod val="95000"/>
                    <a:alpha val="60000"/>
                  </a:schemeClr>
                </a:solidFill>
              </a:rPr>
              <a:t>Why do AIs need the ENTIRE INTERNET as training data?</a:t>
            </a:r>
          </a:p>
          <a:p>
            <a:pPr marL="0" indent="0">
              <a:lnSpc>
                <a:spcPct val="100000"/>
              </a:lnSpc>
            </a:pPr>
            <a:r>
              <a:rPr lang="en-US" b="1" dirty="0">
                <a:solidFill>
                  <a:schemeClr val="tx1">
                    <a:lumMod val="95000"/>
                    <a:alpha val="60000"/>
                  </a:schemeClr>
                </a:solidFill>
              </a:rPr>
              <a:t>Specializations:  Therapy, Medicine, Advertising, Law, finance, HR…. </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3A84F9FF-55FA-5449-D9A3-5FA821481FB1}"/>
              </a:ext>
            </a:extLst>
          </p:cNvPr>
          <p:cNvSpPr>
            <a:spLocks noGrp="1"/>
          </p:cNvSpPr>
          <p:nvPr>
            <p:ph type="sldNum" sz="quarter" idx="12"/>
          </p:nvPr>
        </p:nvSpPr>
        <p:spPr/>
        <p:txBody>
          <a:bodyPr/>
          <a:lstStyle/>
          <a:p>
            <a:fld id="{DBA1B0FB-D917-4C8C-928F-313BD683BF39}" type="slidenum">
              <a:rPr lang="en-US" smtClean="0"/>
              <a:t>29</a:t>
            </a:fld>
            <a:endParaRPr lang="en-US"/>
          </a:p>
        </p:txBody>
      </p:sp>
    </p:spTree>
    <p:extLst>
      <p:ext uri="{BB962C8B-B14F-4D97-AF65-F5344CB8AC3E}">
        <p14:creationId xmlns:p14="http://schemas.microsoft.com/office/powerpoint/2010/main" val="250325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631455"/>
          </a:xfrm>
        </p:spPr>
        <p:txBody>
          <a:bodyPr>
            <a:normAutofit fontScale="90000"/>
          </a:bodyPr>
          <a:lstStyle/>
          <a:p>
            <a:r>
              <a:rPr lang="en-US" dirty="0"/>
              <a:t>Prehistory – 1920s: Myths &amp; Machinery</a:t>
            </a:r>
            <a:br>
              <a:rPr lang="en-US" dirty="0"/>
            </a:b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373310" y="1107885"/>
            <a:ext cx="10533032" cy="3515555"/>
          </a:xfrm>
        </p:spPr>
        <p:txBody>
          <a:bodyPr/>
          <a:lstStyle/>
          <a:p>
            <a:r>
              <a:rPr lang="en-US" dirty="0"/>
              <a:t>Greece: The Colossus of Rhodes, Talos, Antikythera Mechanism</a:t>
            </a:r>
          </a:p>
          <a:p>
            <a:r>
              <a:rPr lang="en-US" dirty="0"/>
              <a:t>Middle ages: </a:t>
            </a:r>
            <a:br>
              <a:rPr lang="en-US" dirty="0"/>
            </a:br>
            <a:r>
              <a:rPr lang="en-US" dirty="0"/>
              <a:t>	-water-powered automatons in the Islamic world</a:t>
            </a:r>
            <a:br>
              <a:rPr lang="en-US" dirty="0"/>
            </a:br>
            <a:r>
              <a:rPr lang="en-US" dirty="0"/>
              <a:t>	-Roger Bacon’s Brazen Head – the first chatbot!</a:t>
            </a:r>
          </a:p>
          <a:p>
            <a:r>
              <a:rPr lang="en-US" dirty="0"/>
              <a:t>17</a:t>
            </a:r>
            <a:r>
              <a:rPr lang="en-US" baseline="30000" dirty="0"/>
              <a:t>th</a:t>
            </a:r>
            <a:r>
              <a:rPr lang="en-US" dirty="0"/>
              <a:t> Century: Babbage’s Difference Engine</a:t>
            </a:r>
          </a:p>
          <a:p>
            <a:r>
              <a:rPr lang="en-US" dirty="0"/>
              <a:t>“Rossum’s Universal Robots” play of 1920</a:t>
            </a:r>
            <a:br>
              <a:rPr lang="en-US" dirty="0"/>
            </a:br>
            <a:r>
              <a:rPr lang="en-US" dirty="0"/>
              <a:t>The word robot comes from a Czech word for “laborer”</a:t>
            </a:r>
          </a:p>
          <a:p>
            <a:r>
              <a:rPr lang="en-US" dirty="0"/>
              <a:t>Some of these could “calculate” but</a:t>
            </a:r>
            <a:br>
              <a:rPr lang="en-US" dirty="0"/>
            </a:br>
            <a:r>
              <a:rPr lang="en-US" dirty="0"/>
              <a:t>	</a:t>
            </a:r>
            <a:r>
              <a:rPr lang="en-US" b="1" i="1" dirty="0"/>
              <a:t>they made no real attempt at “intelligence”</a:t>
            </a:r>
            <a:br>
              <a:rPr lang="en-US" dirty="0"/>
            </a:b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A picture containing text, linedrawing&#10;&#10;Description automatically generated">
            <a:extLst>
              <a:ext uri="{FF2B5EF4-FFF2-40B4-BE49-F238E27FC236}">
                <a16:creationId xmlns:a16="http://schemas.microsoft.com/office/drawing/2014/main" id="{686A5BDD-3BC8-60B4-E102-EDB22482E926}"/>
              </a:ext>
            </a:extLst>
          </p:cNvPr>
          <p:cNvPicPr>
            <a:picLocks noChangeAspect="1"/>
          </p:cNvPicPr>
          <p:nvPr/>
        </p:nvPicPr>
        <p:blipFill>
          <a:blip r:embed="rId3"/>
          <a:stretch>
            <a:fillRect/>
          </a:stretch>
        </p:blipFill>
        <p:spPr>
          <a:xfrm>
            <a:off x="8407868" y="3896489"/>
            <a:ext cx="2869510" cy="2321115"/>
          </a:xfrm>
          <a:prstGeom prst="rect">
            <a:avLst/>
          </a:prstGeom>
        </p:spPr>
      </p:pic>
      <p:pic>
        <p:nvPicPr>
          <p:cNvPr id="9" name="Picture 8">
            <a:extLst>
              <a:ext uri="{FF2B5EF4-FFF2-40B4-BE49-F238E27FC236}">
                <a16:creationId xmlns:a16="http://schemas.microsoft.com/office/drawing/2014/main" id="{F05159B7-A549-82C5-DAB2-980A044D8A71}"/>
              </a:ext>
            </a:extLst>
          </p:cNvPr>
          <p:cNvPicPr>
            <a:picLocks noChangeAspect="1"/>
          </p:cNvPicPr>
          <p:nvPr/>
        </p:nvPicPr>
        <p:blipFill>
          <a:blip r:embed="rId4"/>
          <a:stretch>
            <a:fillRect/>
          </a:stretch>
        </p:blipFill>
        <p:spPr>
          <a:xfrm>
            <a:off x="8436426" y="1434615"/>
            <a:ext cx="2603867" cy="2321612"/>
          </a:xfrm>
          <a:prstGeom prst="rect">
            <a:avLst/>
          </a:prstGeom>
        </p:spPr>
      </p:pic>
    </p:spTree>
    <p:extLst>
      <p:ext uri="{BB962C8B-B14F-4D97-AF65-F5344CB8AC3E}">
        <p14:creationId xmlns:p14="http://schemas.microsoft.com/office/powerpoint/2010/main" val="38913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6374E-B2C6-346F-A74C-DB595E026040}"/>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4F3F17CA-7A8A-3962-22FF-E598D98BC17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CD00F2A6-BFE9-F2AA-7986-CA81C2AEADDA}"/>
              </a:ext>
            </a:extLst>
          </p:cNvPr>
          <p:cNvSpPr>
            <a:spLocks noGrp="1"/>
          </p:cNvSpPr>
          <p:nvPr>
            <p:ph type="ctrTitle"/>
          </p:nvPr>
        </p:nvSpPr>
        <p:spPr>
          <a:xfrm>
            <a:off x="550863" y="549275"/>
            <a:ext cx="8302580" cy="974725"/>
          </a:xfrm>
        </p:spPr>
        <p:txBody>
          <a:bodyPr vert="horz" wrap="square" lIns="0" tIns="0" rIns="0" bIns="0" rtlCol="0" anchor="b" anchorCtr="0">
            <a:normAutofit fontScale="90000"/>
          </a:bodyPr>
          <a:lstStyle/>
          <a:p>
            <a:pPr>
              <a:lnSpc>
                <a:spcPct val="100000"/>
              </a:lnSpc>
            </a:pPr>
            <a:r>
              <a:rPr lang="en-US" dirty="0"/>
              <a:t>The Holy Grail(s) </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D87B734B-6CDE-4FEA-8B00-FA9D943AB819}"/>
              </a:ext>
            </a:extLst>
          </p:cNvPr>
          <p:cNvSpPr>
            <a:spLocks noGrp="1"/>
          </p:cNvSpPr>
          <p:nvPr>
            <p:ph type="subTitle" idx="1"/>
          </p:nvPr>
        </p:nvSpPr>
        <p:spPr>
          <a:xfrm>
            <a:off x="516996" y="1639145"/>
            <a:ext cx="10367073" cy="4754881"/>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sz="2800" b="1" dirty="0">
                <a:solidFill>
                  <a:schemeClr val="tx1">
                    <a:lumMod val="95000"/>
                    <a:alpha val="60000"/>
                  </a:schemeClr>
                </a:solidFill>
              </a:rPr>
              <a:t>Artificial General Intelligence:</a:t>
            </a:r>
            <a:br>
              <a:rPr lang="en-US" b="1" dirty="0">
                <a:solidFill>
                  <a:schemeClr val="tx1">
                    <a:lumMod val="95000"/>
                    <a:alpha val="60000"/>
                  </a:schemeClr>
                </a:solidFill>
              </a:rPr>
            </a:br>
            <a:r>
              <a:rPr lang="en-US" b="1" dirty="0">
                <a:solidFill>
                  <a:schemeClr val="tx1">
                    <a:lumMod val="95000"/>
                    <a:alpha val="60000"/>
                  </a:schemeClr>
                </a:solidFill>
              </a:rPr>
              <a:t>Mimics human-level intelligence across diverse tasks</a:t>
            </a:r>
          </a:p>
          <a:p>
            <a:pPr marL="342900" indent="-342900">
              <a:lnSpc>
                <a:spcPct val="100000"/>
              </a:lnSpc>
              <a:buFont typeface="Arial" panose="020B0604020202020204" pitchFamily="34" charset="0"/>
              <a:buChar char="•"/>
            </a:pPr>
            <a:r>
              <a:rPr lang="en-US" sz="2800" b="1" dirty="0">
                <a:solidFill>
                  <a:schemeClr val="tx1">
                    <a:lumMod val="95000"/>
                    <a:alpha val="60000"/>
                  </a:schemeClr>
                </a:solidFill>
              </a:rPr>
              <a:t>Artificial Superintelligence:</a:t>
            </a:r>
            <a:br>
              <a:rPr lang="en-US" b="1" dirty="0">
                <a:solidFill>
                  <a:schemeClr val="tx1">
                    <a:lumMod val="95000"/>
                    <a:alpha val="60000"/>
                  </a:schemeClr>
                </a:solidFill>
              </a:rPr>
            </a:br>
            <a:r>
              <a:rPr lang="en-US" b="1" dirty="0">
                <a:solidFill>
                  <a:schemeClr val="tx1">
                    <a:lumMod val="95000"/>
                    <a:alpha val="60000"/>
                  </a:schemeClr>
                </a:solidFill>
              </a:rPr>
              <a:t>Surpasses human intelligence in all domains</a:t>
            </a:r>
            <a:br>
              <a:rPr lang="en-US" b="1" dirty="0">
                <a:solidFill>
                  <a:schemeClr val="tx1">
                    <a:lumMod val="95000"/>
                    <a:alpha val="60000"/>
                  </a:schemeClr>
                </a:solidFill>
              </a:rPr>
            </a:br>
            <a:r>
              <a:rPr lang="en-US" b="1" dirty="0">
                <a:solidFill>
                  <a:schemeClr val="tx1">
                    <a:lumMod val="95000"/>
                    <a:alpha val="60000"/>
                  </a:schemeClr>
                </a:solidFill>
              </a:rPr>
              <a:t>Self-improves at exponential rates.</a:t>
            </a:r>
            <a:br>
              <a:rPr lang="en-US" b="1" dirty="0">
                <a:solidFill>
                  <a:schemeClr val="tx1">
                    <a:lumMod val="95000"/>
                    <a:alpha val="60000"/>
                  </a:schemeClr>
                </a:solidFill>
              </a:rPr>
            </a:br>
            <a:r>
              <a:rPr lang="en-US" b="1" dirty="0">
                <a:solidFill>
                  <a:schemeClr val="tx1">
                    <a:lumMod val="95000"/>
                    <a:alpha val="60000"/>
                  </a:schemeClr>
                </a:solidFill>
              </a:rPr>
              <a:t>	</a:t>
            </a:r>
          </a:p>
          <a:p>
            <a:pPr marL="342900" indent="-342900">
              <a:lnSpc>
                <a:spcPct val="100000"/>
              </a:lnSpc>
              <a:buFont typeface="Arial" panose="020B0604020202020204" pitchFamily="34" charset="0"/>
              <a:buChar char="•"/>
            </a:pPr>
            <a:r>
              <a:rPr lang="en-US" sz="2800" b="1" dirty="0">
                <a:solidFill>
                  <a:schemeClr val="tx1">
                    <a:lumMod val="95000"/>
                    <a:alpha val="60000"/>
                  </a:schemeClr>
                </a:solidFill>
              </a:rPr>
              <a:t>The coffee test (Wozniak): </a:t>
            </a:r>
            <a:br>
              <a:rPr lang="en-US" b="1" dirty="0">
                <a:solidFill>
                  <a:schemeClr val="tx1">
                    <a:lumMod val="95000"/>
                    <a:alpha val="60000"/>
                  </a:schemeClr>
                </a:solidFill>
              </a:rPr>
            </a:br>
            <a:r>
              <a:rPr lang="en-US" b="1" dirty="0">
                <a:solidFill>
                  <a:schemeClr val="tx1">
                    <a:lumMod val="95000"/>
                    <a:alpha val="60000"/>
                  </a:schemeClr>
                </a:solidFill>
              </a:rPr>
              <a:t>Can a robot walk into a strange house and </a:t>
            </a:r>
            <a:r>
              <a:rPr lang="en-US" b="1" i="1" dirty="0">
                <a:solidFill>
                  <a:schemeClr val="tx1">
                    <a:lumMod val="95000"/>
                    <a:alpha val="60000"/>
                  </a:schemeClr>
                </a:solidFill>
              </a:rPr>
              <a:t>make a cup of coffee?</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3AC48C4-7EF9-DF90-429F-D99F55A037D4}"/>
              </a:ext>
            </a:extLst>
          </p:cNvPr>
          <p:cNvSpPr>
            <a:spLocks noGrp="1"/>
          </p:cNvSpPr>
          <p:nvPr>
            <p:ph type="sldNum" sz="quarter" idx="12"/>
          </p:nvPr>
        </p:nvSpPr>
        <p:spPr/>
        <p:txBody>
          <a:bodyPr/>
          <a:lstStyle/>
          <a:p>
            <a:fld id="{DBA1B0FB-D917-4C8C-928F-313BD683BF39}" type="slidenum">
              <a:rPr lang="en-US" smtClean="0"/>
              <a:t>30</a:t>
            </a:fld>
            <a:endParaRPr lang="en-US"/>
          </a:p>
        </p:txBody>
      </p:sp>
      <p:pic>
        <p:nvPicPr>
          <p:cNvPr id="3" name="Picture 2">
            <a:extLst>
              <a:ext uri="{FF2B5EF4-FFF2-40B4-BE49-F238E27FC236}">
                <a16:creationId xmlns:a16="http://schemas.microsoft.com/office/drawing/2014/main" id="{057A9FE9-FD6F-2196-E6A5-DA093C7D4E17}"/>
              </a:ext>
            </a:extLst>
          </p:cNvPr>
          <p:cNvPicPr>
            <a:picLocks noChangeAspect="1"/>
          </p:cNvPicPr>
          <p:nvPr/>
        </p:nvPicPr>
        <p:blipFill>
          <a:blip r:embed="rId4"/>
          <a:stretch>
            <a:fillRect/>
          </a:stretch>
        </p:blipFill>
        <p:spPr>
          <a:xfrm>
            <a:off x="8351520" y="1036637"/>
            <a:ext cx="3429000" cy="3429000"/>
          </a:xfrm>
          <a:prstGeom prst="rect">
            <a:avLst/>
          </a:prstGeom>
        </p:spPr>
      </p:pic>
    </p:spTree>
    <p:extLst>
      <p:ext uri="{BB962C8B-B14F-4D97-AF65-F5344CB8AC3E}">
        <p14:creationId xmlns:p14="http://schemas.microsoft.com/office/powerpoint/2010/main" val="9052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2" y="549275"/>
            <a:ext cx="10613961" cy="974725"/>
          </a:xfrm>
        </p:spPr>
        <p:txBody>
          <a:bodyPr vert="horz" wrap="square" lIns="0" tIns="0" rIns="0" bIns="0" rtlCol="0" anchor="b" anchorCtr="0">
            <a:normAutofit fontScale="90000"/>
          </a:bodyPr>
          <a:lstStyle/>
          <a:p>
            <a:pPr>
              <a:lnSpc>
                <a:spcPct val="100000"/>
              </a:lnSpc>
            </a:pPr>
            <a:r>
              <a:rPr lang="en-US" dirty="0"/>
              <a:t>Try it out: Free WWW AI tools:</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966499" y="1928685"/>
            <a:ext cx="3746818" cy="4162426"/>
          </a:xfrm>
        </p:spPr>
        <p:txBody>
          <a:bodyPr vert="horz" wrap="square" lIns="0" tIns="0" rIns="0" bIns="0" rtlCol="0">
            <a:normAutofit/>
          </a:bodyPr>
          <a:lstStyle/>
          <a:p>
            <a:pPr marL="0" indent="0" algn="ctr">
              <a:lnSpc>
                <a:spcPct val="100000"/>
              </a:lnSpc>
            </a:pPr>
            <a:r>
              <a:rPr lang="en-US" sz="4400" b="1" dirty="0">
                <a:solidFill>
                  <a:schemeClr val="tx1">
                    <a:lumMod val="95000"/>
                    <a:alpha val="60000"/>
                  </a:schemeClr>
                </a:solidFill>
              </a:rPr>
              <a:t>Chatbots/</a:t>
            </a:r>
            <a:br>
              <a:rPr lang="en-US" sz="4400" b="1" dirty="0">
                <a:solidFill>
                  <a:schemeClr val="tx1">
                    <a:lumMod val="95000"/>
                    <a:alpha val="60000"/>
                  </a:schemeClr>
                </a:solidFill>
              </a:rPr>
            </a:br>
            <a:r>
              <a:rPr lang="en-US" sz="4400" b="1" dirty="0">
                <a:solidFill>
                  <a:schemeClr val="tx1">
                    <a:lumMod val="95000"/>
                    <a:alpha val="60000"/>
                  </a:schemeClr>
                </a:solidFill>
              </a:rPr>
              <a:t>Assistants</a:t>
            </a:r>
          </a:p>
          <a:p>
            <a:pPr marL="0" indent="0">
              <a:lnSpc>
                <a:spcPct val="100000"/>
              </a:lnSpc>
              <a:buNone/>
            </a:pPr>
            <a:r>
              <a:rPr lang="en-CA" b="1" dirty="0">
                <a:hlinkClick r:id="rId4"/>
              </a:rPr>
              <a:t>perplexity</a:t>
            </a:r>
            <a:endParaRPr lang="en-CA" b="1" dirty="0"/>
          </a:p>
          <a:p>
            <a:pPr marL="0" indent="0">
              <a:lnSpc>
                <a:spcPct val="100000"/>
              </a:lnSpc>
              <a:buNone/>
            </a:pPr>
            <a:r>
              <a:rPr lang="en-US" b="1" dirty="0">
                <a:solidFill>
                  <a:schemeClr val="tx1">
                    <a:lumMod val="95000"/>
                    <a:alpha val="60000"/>
                  </a:schemeClr>
                </a:solidFill>
                <a:hlinkClick r:id="rId5"/>
              </a:rPr>
              <a:t>Claude</a:t>
            </a:r>
            <a:endParaRPr lang="en-US" b="1" dirty="0">
              <a:solidFill>
                <a:schemeClr val="tx1">
                  <a:lumMod val="95000"/>
                  <a:alpha val="60000"/>
                </a:schemeClr>
              </a:solidFill>
            </a:endParaRPr>
          </a:p>
          <a:p>
            <a:pPr marL="0" indent="0">
              <a:lnSpc>
                <a:spcPct val="100000"/>
              </a:lnSpc>
              <a:buNone/>
            </a:pPr>
            <a:r>
              <a:rPr lang="en-CA" b="1" i="0" dirty="0">
                <a:solidFill>
                  <a:srgbClr val="0070C0"/>
                </a:solidFill>
                <a:effectLst/>
                <a:latin typeface="FKGrotesk"/>
                <a:hlinkClick r:id="rId6">
                  <a:extLst>
                    <a:ext uri="{A12FA001-AC4F-418D-AE19-62706E023703}">
                      <ahyp:hlinkClr xmlns:ahyp="http://schemas.microsoft.com/office/drawing/2018/hyperlinkcolor" val="tx"/>
                    </a:ext>
                  </a:extLst>
                </a:hlinkClick>
              </a:rPr>
              <a:t>Copilot</a:t>
            </a:r>
            <a:r>
              <a:rPr lang="en-CA" b="1" i="0" dirty="0">
                <a:solidFill>
                  <a:srgbClr val="13343B"/>
                </a:solidFill>
                <a:effectLst/>
                <a:latin typeface="FKGrotesk"/>
              </a:rPr>
              <a:t> </a:t>
            </a:r>
            <a:endParaRPr lang="en-CA" b="1" i="0" dirty="0">
              <a:solidFill>
                <a:srgbClr val="FF0000"/>
              </a:solidFill>
              <a:effectLst/>
              <a:latin typeface="FKGrotesk"/>
            </a:endParaRPr>
          </a:p>
          <a:p>
            <a:pPr marL="0" indent="0">
              <a:lnSpc>
                <a:spcPct val="100000"/>
              </a:lnSpc>
              <a:buNone/>
            </a:pPr>
            <a:r>
              <a:rPr lang="en-US" b="1" dirty="0">
                <a:solidFill>
                  <a:schemeClr val="tx1">
                    <a:lumMod val="95000"/>
                    <a:alpha val="60000"/>
                  </a:schemeClr>
                </a:solidFill>
                <a:hlinkClick r:id="rId7"/>
              </a:rPr>
              <a:t>Mistral</a:t>
            </a:r>
            <a:endParaRPr lang="en-US" b="1" dirty="0">
              <a:solidFill>
                <a:schemeClr val="tx1">
                  <a:lumMod val="95000"/>
                  <a:alpha val="60000"/>
                </a:schemeClr>
              </a:solidFill>
            </a:endParaRPr>
          </a:p>
          <a:p>
            <a:pPr marL="0" indent="0">
              <a:lnSpc>
                <a:spcPct val="100000"/>
              </a:lnSpc>
              <a:buNone/>
            </a:pPr>
            <a:endParaRPr lang="en-US" b="1" dirty="0">
              <a:solidFill>
                <a:schemeClr val="tx1">
                  <a:lumMod val="95000"/>
                  <a:alpha val="60000"/>
                </a:schemeClr>
              </a:solidFill>
            </a:endParaRP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31</a:t>
            </a:fld>
            <a:endParaRPr lang="en-US"/>
          </a:p>
        </p:txBody>
      </p:sp>
      <p:sp>
        <p:nvSpPr>
          <p:cNvPr id="2" name="Subtitle 15">
            <a:extLst>
              <a:ext uri="{FF2B5EF4-FFF2-40B4-BE49-F238E27FC236}">
                <a16:creationId xmlns:a16="http://schemas.microsoft.com/office/drawing/2014/main" id="{78C7CF47-B176-37E0-1462-9547B31AB427}"/>
              </a:ext>
            </a:extLst>
          </p:cNvPr>
          <p:cNvSpPr txBox="1">
            <a:spLocks/>
          </p:cNvSpPr>
          <p:nvPr/>
        </p:nvSpPr>
        <p:spPr>
          <a:xfrm>
            <a:off x="6212476" y="1928685"/>
            <a:ext cx="3649282" cy="4524629"/>
          </a:xfrm>
          <a:prstGeom prst="rect">
            <a:avLst/>
          </a:prstGeom>
        </p:spPr>
        <p:txBody>
          <a:bodyPr vert="horz" wrap="square" lIns="0" tIns="0" rIns="0" bIns="0" rtlCol="0">
            <a:normAutofit fontScale="85000" lnSpcReduction="200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pPr>
            <a:r>
              <a:rPr lang="en-US" sz="4000" b="1" dirty="0">
                <a:solidFill>
                  <a:schemeClr val="tx1">
                    <a:lumMod val="95000"/>
                    <a:alpha val="60000"/>
                  </a:schemeClr>
                </a:solidFill>
              </a:rPr>
              <a:t>Images / video/</a:t>
            </a:r>
            <a:br>
              <a:rPr lang="en-US" sz="4000" b="1" dirty="0">
                <a:solidFill>
                  <a:schemeClr val="tx1">
                    <a:lumMod val="95000"/>
                    <a:alpha val="60000"/>
                  </a:schemeClr>
                </a:solidFill>
              </a:rPr>
            </a:br>
            <a:r>
              <a:rPr lang="en-US" sz="4000" b="1" dirty="0">
                <a:solidFill>
                  <a:schemeClr val="tx1">
                    <a:lumMod val="95000"/>
                    <a:alpha val="60000"/>
                  </a:schemeClr>
                </a:solidFill>
              </a:rPr>
              <a:t>generalists</a:t>
            </a:r>
          </a:p>
          <a:p>
            <a:pPr marL="0" indent="0">
              <a:lnSpc>
                <a:spcPct val="100000"/>
              </a:lnSpc>
            </a:pPr>
            <a:r>
              <a:rPr lang="en-US" b="1" dirty="0" err="1">
                <a:solidFill>
                  <a:schemeClr val="tx1">
                    <a:lumMod val="95000"/>
                    <a:alpha val="60000"/>
                  </a:schemeClr>
                </a:solidFill>
                <a:hlinkClick r:id="rId8"/>
              </a:rPr>
              <a:t>Craiyon</a:t>
            </a:r>
            <a:r>
              <a:rPr lang="en-US" b="1" dirty="0">
                <a:solidFill>
                  <a:schemeClr val="tx1">
                    <a:lumMod val="95000"/>
                    <a:alpha val="60000"/>
                  </a:schemeClr>
                </a:solidFill>
                <a:hlinkClick r:id="rId8"/>
              </a:rPr>
              <a:t> (formerly Dall-E)</a:t>
            </a:r>
            <a:endParaRPr lang="en-US" b="1" dirty="0">
              <a:solidFill>
                <a:schemeClr val="tx1">
                  <a:lumMod val="95000"/>
                  <a:alpha val="60000"/>
                </a:schemeClr>
              </a:solidFill>
            </a:endParaRPr>
          </a:p>
          <a:p>
            <a:pPr marL="0" indent="0">
              <a:lnSpc>
                <a:spcPct val="100000"/>
              </a:lnSpc>
            </a:pPr>
            <a:r>
              <a:rPr lang="en-US" b="1" dirty="0">
                <a:solidFill>
                  <a:schemeClr val="tx1">
                    <a:lumMod val="95000"/>
                    <a:alpha val="60000"/>
                  </a:schemeClr>
                </a:solidFill>
                <a:hlinkClick r:id="rId9"/>
              </a:rPr>
              <a:t>Stable Diffusion</a:t>
            </a:r>
            <a:endParaRPr lang="en-US" b="1" dirty="0">
              <a:solidFill>
                <a:schemeClr val="tx1">
                  <a:lumMod val="95000"/>
                  <a:alpha val="60000"/>
                </a:schemeClr>
              </a:solidFill>
            </a:endParaRPr>
          </a:p>
          <a:p>
            <a:pPr marL="0" indent="0">
              <a:lnSpc>
                <a:spcPct val="100000"/>
              </a:lnSpc>
            </a:pPr>
            <a:r>
              <a:rPr lang="en-US" b="1" dirty="0">
                <a:solidFill>
                  <a:schemeClr val="tx1">
                    <a:lumMod val="95000"/>
                    <a:alpha val="60000"/>
                  </a:schemeClr>
                </a:solidFill>
                <a:hlinkClick r:id="rId10"/>
              </a:rPr>
              <a:t>Meta (Facebook) AI</a:t>
            </a:r>
            <a:endParaRPr lang="en-US" b="1" dirty="0">
              <a:solidFill>
                <a:schemeClr val="tx1">
                  <a:lumMod val="95000"/>
                  <a:alpha val="60000"/>
                </a:schemeClr>
              </a:solidFill>
            </a:endParaRPr>
          </a:p>
          <a:p>
            <a:pPr marL="0" indent="0">
              <a:lnSpc>
                <a:spcPct val="100000"/>
              </a:lnSpc>
            </a:pPr>
            <a:r>
              <a:rPr lang="en-US" b="1" dirty="0">
                <a:solidFill>
                  <a:schemeClr val="tx1">
                    <a:lumMod val="95000"/>
                    <a:alpha val="60000"/>
                  </a:schemeClr>
                </a:solidFill>
                <a:hlinkClick r:id="rId11"/>
              </a:rPr>
              <a:t>Flux</a:t>
            </a:r>
            <a:endParaRPr lang="en-US" b="1" dirty="0">
              <a:solidFill>
                <a:schemeClr val="tx1">
                  <a:lumMod val="95000"/>
                  <a:alpha val="60000"/>
                </a:schemeClr>
              </a:solidFill>
            </a:endParaRPr>
          </a:p>
          <a:p>
            <a:pPr marL="0" indent="0">
              <a:lnSpc>
                <a:spcPct val="100000"/>
              </a:lnSpc>
            </a:pPr>
            <a:r>
              <a:rPr lang="en-US" b="1" dirty="0">
                <a:solidFill>
                  <a:schemeClr val="tx1">
                    <a:lumMod val="95000"/>
                    <a:alpha val="60000"/>
                  </a:schemeClr>
                </a:solidFill>
                <a:hlinkClick r:id="rId12"/>
              </a:rPr>
              <a:t>Gemini (formerly Bard)</a:t>
            </a:r>
            <a:endParaRPr lang="en-US" b="1" dirty="0">
              <a:solidFill>
                <a:schemeClr val="tx1">
                  <a:lumMod val="95000"/>
                  <a:alpha val="60000"/>
                </a:schemeClr>
              </a:solidFill>
            </a:endParaRPr>
          </a:p>
          <a:p>
            <a:pPr marL="0" indent="0">
              <a:lnSpc>
                <a:spcPct val="100000"/>
              </a:lnSpc>
            </a:pPr>
            <a:endParaRPr lang="en-US" b="1" dirty="0">
              <a:solidFill>
                <a:schemeClr val="tx1">
                  <a:lumMod val="95000"/>
                  <a:alpha val="60000"/>
                </a:schemeClr>
              </a:solidFill>
            </a:endParaRPr>
          </a:p>
          <a:p>
            <a:pPr marL="0" indent="0">
              <a:lnSpc>
                <a:spcPct val="100000"/>
              </a:lnSpc>
            </a:pPr>
            <a:br>
              <a:rPr lang="en-US" dirty="0"/>
            </a:br>
            <a:endParaRPr lang="en-US" dirty="0"/>
          </a:p>
        </p:txBody>
      </p:sp>
    </p:spTree>
    <p:extLst>
      <p:ext uri="{BB962C8B-B14F-4D97-AF65-F5344CB8AC3E}">
        <p14:creationId xmlns:p14="http://schemas.microsoft.com/office/powerpoint/2010/main" val="18612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6D842-0D25-6A26-9098-4BD2407EB678}"/>
            </a:ext>
          </a:extLst>
        </p:cNvPr>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B59B6595-962B-4C76-6C3D-6CC9F54D0C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DBB92240-C138-340A-44F2-9E388D897514}"/>
              </a:ext>
            </a:extLst>
          </p:cNvPr>
          <p:cNvSpPr>
            <a:spLocks noGrp="1"/>
          </p:cNvSpPr>
          <p:nvPr>
            <p:ph type="ctrTitle"/>
          </p:nvPr>
        </p:nvSpPr>
        <p:spPr>
          <a:xfrm>
            <a:off x="574611" y="1060904"/>
            <a:ext cx="10613961" cy="974725"/>
          </a:xfrm>
        </p:spPr>
        <p:txBody>
          <a:bodyPr vert="horz" wrap="square" lIns="0" tIns="0" rIns="0" bIns="0" rtlCol="0" anchor="b" anchorCtr="0">
            <a:normAutofit fontScale="90000"/>
          </a:bodyPr>
          <a:lstStyle/>
          <a:p>
            <a:pPr>
              <a:lnSpc>
                <a:spcPct val="100000"/>
              </a:lnSpc>
            </a:pPr>
            <a:r>
              <a:rPr lang="en-US" dirty="0"/>
              <a:t>Free Smartphone AI apps:</a:t>
            </a:r>
            <a:br>
              <a:rPr lang="en-US" dirty="0"/>
            </a:b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F0DC3C2A-85D6-F003-7401-E41153E4E642}"/>
              </a:ext>
            </a:extLst>
          </p:cNvPr>
          <p:cNvSpPr>
            <a:spLocks noGrp="1"/>
          </p:cNvSpPr>
          <p:nvPr>
            <p:ph type="subTitle" idx="1"/>
          </p:nvPr>
        </p:nvSpPr>
        <p:spPr>
          <a:xfrm>
            <a:off x="966498" y="1928685"/>
            <a:ext cx="10833615" cy="4162426"/>
          </a:xfrm>
        </p:spPr>
        <p:txBody>
          <a:bodyPr vert="horz" wrap="square" lIns="0" tIns="0" rIns="0" bIns="0" rtlCol="0">
            <a:normAutofit/>
          </a:bodyPr>
          <a:lstStyle/>
          <a:p>
            <a:pPr marL="0" indent="0">
              <a:lnSpc>
                <a:spcPct val="100000"/>
              </a:lnSpc>
              <a:buNone/>
            </a:pPr>
            <a:r>
              <a:rPr lang="en-US" b="1" dirty="0">
                <a:solidFill>
                  <a:schemeClr val="tx1">
                    <a:lumMod val="95000"/>
                    <a:alpha val="60000"/>
                  </a:schemeClr>
                </a:solidFill>
              </a:rPr>
              <a:t>ChatGPT</a:t>
            </a:r>
          </a:p>
          <a:p>
            <a:pPr marL="0" indent="0">
              <a:lnSpc>
                <a:spcPct val="100000"/>
              </a:lnSpc>
              <a:buNone/>
            </a:pPr>
            <a:r>
              <a:rPr lang="en-US" b="1" dirty="0">
                <a:solidFill>
                  <a:schemeClr val="tx1">
                    <a:lumMod val="95000"/>
                    <a:alpha val="60000"/>
                  </a:schemeClr>
                </a:solidFill>
              </a:rPr>
              <a:t>Perplexity</a:t>
            </a:r>
          </a:p>
          <a:p>
            <a:pPr marL="0" indent="0">
              <a:lnSpc>
                <a:spcPct val="100000"/>
              </a:lnSpc>
              <a:buNone/>
            </a:pPr>
            <a:r>
              <a:rPr lang="en-US" b="1" dirty="0">
                <a:solidFill>
                  <a:schemeClr val="tx1">
                    <a:lumMod val="95000"/>
                    <a:alpha val="60000"/>
                  </a:schemeClr>
                </a:solidFill>
              </a:rPr>
              <a:t>Claude</a:t>
            </a:r>
          </a:p>
          <a:p>
            <a:pPr marL="0" indent="0">
              <a:lnSpc>
                <a:spcPct val="100000"/>
              </a:lnSpc>
              <a:buNone/>
            </a:pPr>
            <a:r>
              <a:rPr lang="en-US" b="1" dirty="0">
                <a:solidFill>
                  <a:schemeClr val="tx1">
                    <a:lumMod val="95000"/>
                    <a:alpha val="60000"/>
                  </a:schemeClr>
                </a:solidFill>
              </a:rPr>
              <a:t>Copilot</a:t>
            </a:r>
          </a:p>
          <a:p>
            <a:pPr marL="0" indent="0">
              <a:lnSpc>
                <a:spcPct val="100000"/>
              </a:lnSpc>
              <a:buNone/>
            </a:pPr>
            <a:r>
              <a:rPr lang="en-US" b="1" dirty="0">
                <a:solidFill>
                  <a:schemeClr val="tx1">
                    <a:lumMod val="95000"/>
                    <a:alpha val="60000"/>
                  </a:schemeClr>
                </a:solidFill>
              </a:rPr>
              <a:t>DeepSeek</a:t>
            </a:r>
          </a:p>
          <a:p>
            <a:pPr marL="0" indent="0">
              <a:lnSpc>
                <a:spcPct val="100000"/>
              </a:lnSpc>
              <a:buNone/>
            </a:pPr>
            <a:r>
              <a:rPr lang="en-US" b="1" dirty="0">
                <a:solidFill>
                  <a:schemeClr val="tx1">
                    <a:lumMod val="95000"/>
                    <a:alpha val="60000"/>
                  </a:schemeClr>
                </a:solidFill>
              </a:rPr>
              <a:t>… and MANY, MANY MORE!</a:t>
            </a:r>
          </a:p>
          <a:p>
            <a:pPr marL="0" indent="0">
              <a:lnSpc>
                <a:spcPct val="100000"/>
              </a:lnSpc>
              <a:buNone/>
            </a:pPr>
            <a:endParaRPr lang="en-US" b="1" dirty="0">
              <a:solidFill>
                <a:schemeClr val="tx1">
                  <a:lumMod val="95000"/>
                  <a:alpha val="60000"/>
                </a:schemeClr>
              </a:solidFill>
            </a:endParaRPr>
          </a:p>
          <a:p>
            <a:pPr marL="0" indent="0">
              <a:lnSpc>
                <a:spcPct val="100000"/>
              </a:lnSpc>
              <a:buNone/>
            </a:pPr>
            <a:endParaRPr lang="en-US" b="1" dirty="0">
              <a:solidFill>
                <a:schemeClr val="tx1">
                  <a:lumMod val="95000"/>
                  <a:alpha val="60000"/>
                </a:schemeClr>
              </a:solidFill>
            </a:endParaRP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9B0557DF-3BDE-B2CB-4820-2D0841934584}"/>
              </a:ext>
            </a:extLst>
          </p:cNvPr>
          <p:cNvSpPr>
            <a:spLocks noGrp="1"/>
          </p:cNvSpPr>
          <p:nvPr>
            <p:ph type="sldNum" sz="quarter" idx="12"/>
          </p:nvPr>
        </p:nvSpPr>
        <p:spPr/>
        <p:txBody>
          <a:bodyPr/>
          <a:lstStyle/>
          <a:p>
            <a:fld id="{DBA1B0FB-D917-4C8C-928F-313BD683BF39}" type="slidenum">
              <a:rPr lang="en-US" smtClean="0"/>
              <a:t>32</a:t>
            </a:fld>
            <a:endParaRPr lang="en-US"/>
          </a:p>
        </p:txBody>
      </p:sp>
      <p:sp>
        <p:nvSpPr>
          <p:cNvPr id="2" name="Subtitle 15">
            <a:extLst>
              <a:ext uri="{FF2B5EF4-FFF2-40B4-BE49-F238E27FC236}">
                <a16:creationId xmlns:a16="http://schemas.microsoft.com/office/drawing/2014/main" id="{3D46C252-1B13-7B3F-6F58-7695651DB413}"/>
              </a:ext>
            </a:extLst>
          </p:cNvPr>
          <p:cNvSpPr txBox="1">
            <a:spLocks/>
          </p:cNvSpPr>
          <p:nvPr/>
        </p:nvSpPr>
        <p:spPr>
          <a:xfrm>
            <a:off x="6212476" y="1928685"/>
            <a:ext cx="3649282" cy="4524629"/>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br>
              <a:rPr lang="en-US" dirty="0"/>
            </a:br>
            <a:endParaRPr lang="en-US" dirty="0"/>
          </a:p>
        </p:txBody>
      </p:sp>
    </p:spTree>
    <p:extLst>
      <p:ext uri="{BB962C8B-B14F-4D97-AF65-F5344CB8AC3E}">
        <p14:creationId xmlns:p14="http://schemas.microsoft.com/office/powerpoint/2010/main" val="275605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678487" cy="2265216"/>
          </a:xfrm>
        </p:spPr>
        <p:txBody>
          <a:bodyPr/>
          <a:lstStyle/>
          <a:p>
            <a:br>
              <a:rPr lang="en-US" dirty="0"/>
            </a:br>
            <a:endParaRPr lang="en-US" dirty="0"/>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33</a:t>
            </a:fld>
            <a:endParaRPr lang="en-US"/>
          </a:p>
        </p:txBody>
      </p:sp>
    </p:spTree>
    <p:extLst>
      <p:ext uri="{BB962C8B-B14F-4D97-AF65-F5344CB8AC3E}">
        <p14:creationId xmlns:p14="http://schemas.microsoft.com/office/powerpoint/2010/main" val="324779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References, 1….</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802854" y="1389888"/>
            <a:ext cx="8935506" cy="4918837"/>
          </a:xfrm>
        </p:spPr>
        <p:txBody>
          <a:bodyPr>
            <a:normAutofit/>
          </a:bodyPr>
          <a:lstStyle/>
          <a:p>
            <a:pPr marL="0" indent="0">
              <a:buNone/>
            </a:pPr>
            <a:endParaRPr lang="en-US" dirty="0">
              <a:hlinkClick r:id="rId2"/>
            </a:endParaRPr>
          </a:p>
          <a:p>
            <a:r>
              <a:rPr lang="en-US" dirty="0" err="1">
                <a:hlinkClick r:id="rId2"/>
              </a:rPr>
              <a:t>chatGPT</a:t>
            </a:r>
            <a:endParaRPr lang="en-US" dirty="0"/>
          </a:p>
          <a:p>
            <a:r>
              <a:rPr lang="en-US" dirty="0">
                <a:hlinkClick r:id="rId3"/>
              </a:rPr>
              <a:t>How </a:t>
            </a:r>
            <a:r>
              <a:rPr lang="en-US" dirty="0" err="1">
                <a:hlinkClick r:id="rId3"/>
              </a:rPr>
              <a:t>ChatGPT</a:t>
            </a:r>
            <a:r>
              <a:rPr lang="en-US" dirty="0">
                <a:hlinkClick r:id="rId3"/>
              </a:rPr>
              <a:t> works</a:t>
            </a:r>
            <a:endParaRPr lang="en-US" dirty="0"/>
          </a:p>
          <a:p>
            <a:r>
              <a:rPr lang="en-US" dirty="0">
                <a:hlinkClick r:id="rId4"/>
              </a:rPr>
              <a:t>ELIZA, The Rogerian Therapist Chatbot (1966)</a:t>
            </a:r>
            <a:r>
              <a:rPr lang="en-US" dirty="0"/>
              <a:t> </a:t>
            </a:r>
          </a:p>
          <a:p>
            <a:r>
              <a:rPr lang="en-US" dirty="0">
                <a:hlinkClick r:id="rId5"/>
              </a:rPr>
              <a:t>DELPHI - a moral chatbot</a:t>
            </a:r>
            <a:endParaRPr lang="en-US" dirty="0"/>
          </a:p>
          <a:p>
            <a:r>
              <a:rPr lang="en-US" dirty="0">
                <a:hlinkClick r:id="rId6"/>
              </a:rPr>
              <a:t>RAISE - K-12 Educational resources for AI</a:t>
            </a:r>
            <a:endParaRPr lang="en-US" dirty="0"/>
          </a:p>
          <a:p>
            <a:r>
              <a:rPr lang="en-US" dirty="0">
                <a:hlinkClick r:id="rId7"/>
              </a:rPr>
              <a:t>Map of Companies making AI safe</a:t>
            </a:r>
            <a:endParaRPr lang="en-US" dirty="0"/>
          </a:p>
          <a:p>
            <a:r>
              <a:rPr lang="en-US" dirty="0">
                <a:hlinkClick r:id="rId8"/>
              </a:rPr>
              <a:t>AI tools directory by </a:t>
            </a:r>
            <a:r>
              <a:rPr lang="en-US" dirty="0" err="1">
                <a:hlinkClick r:id="rId8"/>
              </a:rPr>
              <a:t>Futurepedia</a:t>
            </a:r>
            <a:endParaRPr lang="en-US" dirty="0"/>
          </a:p>
          <a:p>
            <a:endParaRPr lang="en-US" dirty="0"/>
          </a:p>
          <a:p>
            <a:endParaRPr lang="en-US" dirty="0"/>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34</a:t>
            </a:fld>
            <a:endParaRPr lang="en-US"/>
          </a:p>
        </p:txBody>
      </p:sp>
    </p:spTree>
    <p:extLst>
      <p:ext uri="{BB962C8B-B14F-4D97-AF65-F5344CB8AC3E}">
        <p14:creationId xmlns:p14="http://schemas.microsoft.com/office/powerpoint/2010/main" val="119617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a:lstStyle/>
          <a:p>
            <a:r>
              <a:rPr lang="en-US" dirty="0"/>
              <a:t>…References, 2</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802854" y="1389888"/>
            <a:ext cx="8935506" cy="4918837"/>
          </a:xfrm>
        </p:spPr>
        <p:txBody>
          <a:bodyPr>
            <a:normAutofit/>
          </a:bodyPr>
          <a:lstStyle/>
          <a:p>
            <a:pPr marL="0" indent="0">
              <a:buNone/>
            </a:pPr>
            <a:endParaRPr lang="en-US" dirty="0">
              <a:hlinkClick r:id="rId2"/>
            </a:endParaRPr>
          </a:p>
          <a:p>
            <a:r>
              <a:rPr lang="en-US" dirty="0">
                <a:hlinkClick r:id="rId2"/>
              </a:rPr>
              <a:t>Towards a Standard for Identifying and Managing Bias in Artificial Intelligence</a:t>
            </a:r>
            <a:r>
              <a:rPr lang="en-US" dirty="0"/>
              <a:t> (NIST)</a:t>
            </a:r>
            <a:endParaRPr lang="en-US" dirty="0">
              <a:hlinkClick r:id="rId3"/>
            </a:endParaRPr>
          </a:p>
          <a:p>
            <a:r>
              <a:rPr lang="en-US" dirty="0">
                <a:hlinkClick r:id="rId4"/>
              </a:rPr>
              <a:t>The AI Dilemma -Center for Humane Technology (AI and War)</a:t>
            </a:r>
            <a:endParaRPr lang="en-US" dirty="0"/>
          </a:p>
          <a:p>
            <a:r>
              <a:rPr lang="en-US" dirty="0">
                <a:hlinkClick r:id="rId5"/>
              </a:rPr>
              <a:t>The Canadian AI ecosystem</a:t>
            </a:r>
            <a:endParaRPr lang="en-US" dirty="0"/>
          </a:p>
          <a:p>
            <a:pPr lvl="0"/>
            <a:r>
              <a:rPr lang="en-US" dirty="0">
                <a:hlinkClick r:id="rId6"/>
              </a:rPr>
              <a:t>Rossum’s Universal Robots (1920)</a:t>
            </a:r>
          </a:p>
          <a:p>
            <a:pPr lvl="0"/>
            <a:r>
              <a:rPr lang="en-US" dirty="0">
                <a:hlinkClick r:id="rId6"/>
              </a:rPr>
              <a:t>Giant Brains, or Machines Who think, 1949</a:t>
            </a:r>
            <a:r>
              <a:rPr lang="en-US" dirty="0"/>
              <a:t> </a:t>
            </a:r>
          </a:p>
          <a:p>
            <a:r>
              <a:rPr lang="en-US" dirty="0">
                <a:hlinkClick r:id="rId7"/>
              </a:rPr>
              <a:t>Deepfake: Arnie sings Sound of Music</a:t>
            </a:r>
            <a:endParaRPr lang="en-US" dirty="0"/>
          </a:p>
          <a:p>
            <a:r>
              <a:rPr lang="en-US" dirty="0">
                <a:hlinkClick r:id="rId8"/>
              </a:rPr>
              <a:t>US Government proposal for AI regulation</a:t>
            </a:r>
            <a:endParaRPr lang="en-CA" dirty="0"/>
          </a:p>
          <a:p>
            <a:pPr lvl="0"/>
            <a:endParaRPr lang="en-US" dirty="0"/>
          </a:p>
          <a:p>
            <a:endParaRPr lang="en-US" dirty="0"/>
          </a:p>
          <a:p>
            <a:endParaRPr lang="en-US" dirty="0"/>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35</a:t>
            </a:fld>
            <a:endParaRPr lang="en-US"/>
          </a:p>
        </p:txBody>
      </p:sp>
    </p:spTree>
    <p:extLst>
      <p:ext uri="{BB962C8B-B14F-4D97-AF65-F5344CB8AC3E}">
        <p14:creationId xmlns:p14="http://schemas.microsoft.com/office/powerpoint/2010/main" val="56452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631455"/>
          </a:xfrm>
        </p:spPr>
        <p:txBody>
          <a:bodyPr>
            <a:normAutofit fontScale="90000"/>
          </a:bodyPr>
          <a:lstStyle/>
          <a:p>
            <a:r>
              <a:rPr lang="en-US" dirty="0"/>
              <a:t>1930s-1956: Real computers, imagining AI</a:t>
            </a:r>
            <a:br>
              <a:rPr lang="en-US" dirty="0"/>
            </a:b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373310" y="1107885"/>
            <a:ext cx="10533032" cy="3515555"/>
          </a:xfrm>
        </p:spPr>
        <p:txBody>
          <a:bodyPr/>
          <a:lstStyle/>
          <a:p>
            <a:r>
              <a:rPr lang="en-US" dirty="0"/>
              <a:t>The earliest “computer” designs were modeled on both brains and calculators!</a:t>
            </a:r>
          </a:p>
          <a:p>
            <a:r>
              <a:rPr lang="en-US" dirty="0"/>
              <a:t>Perceptron: 1943-1958 </a:t>
            </a:r>
            <a:br>
              <a:rPr lang="en-US" dirty="0"/>
            </a:br>
            <a:r>
              <a:rPr lang="en-US" dirty="0"/>
              <a:t>The first “</a:t>
            </a:r>
            <a:r>
              <a:rPr lang="en-US"/>
              <a:t>artificial neurons” </a:t>
            </a:r>
            <a:r>
              <a:rPr lang="en-US" dirty="0"/>
              <a:t>mimicking about 500 cells </a:t>
            </a:r>
            <a:r>
              <a:rPr lang="en-US"/>
              <a:t>of the</a:t>
            </a:r>
            <a:br>
              <a:rPr lang="en-US" dirty="0"/>
            </a:br>
            <a:r>
              <a:rPr lang="en-US" dirty="0"/>
              <a:t>human brain – which has about 100 billion connected neurons.</a:t>
            </a:r>
          </a:p>
          <a:p>
            <a:r>
              <a:rPr lang="en-US" dirty="0"/>
              <a:t>ENIAC: 1943</a:t>
            </a:r>
            <a:br>
              <a:rPr lang="en-US" dirty="0"/>
            </a:br>
            <a:r>
              <a:rPr lang="en-US" dirty="0"/>
              <a:t>The first “general purpose programmable” digital computer.</a:t>
            </a:r>
          </a:p>
          <a:p>
            <a:r>
              <a:rPr lang="en-US" dirty="0"/>
              <a:t>The “Turing Test”, 1950</a:t>
            </a:r>
            <a:br>
              <a:rPr lang="en-US" dirty="0"/>
            </a:br>
            <a:r>
              <a:rPr lang="en-US" dirty="0"/>
              <a:t>Could a machine fool you into thinking it was human?</a:t>
            </a:r>
          </a:p>
          <a:p>
            <a:r>
              <a:rPr lang="en-US" dirty="0"/>
              <a:t>The Dartmouth Conference, 1956</a:t>
            </a:r>
            <a:br>
              <a:rPr lang="en-US" dirty="0"/>
            </a:br>
            <a:r>
              <a:rPr lang="en-US" b="1" dirty="0">
                <a:solidFill>
                  <a:srgbClr val="FFFF00">
                    <a:alpha val="60000"/>
                  </a:srgbClr>
                </a:solidFill>
              </a:rPr>
              <a:t>Could a bunch of smart guys crack AI in a summer? </a:t>
            </a:r>
          </a:p>
          <a:p>
            <a:pPr marL="0" indent="0">
              <a:buNone/>
            </a:pPr>
            <a:endParaRPr lang="en-US" dirty="0"/>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descr="A picture containing text, computer">
            <a:extLst>
              <a:ext uri="{FF2B5EF4-FFF2-40B4-BE49-F238E27FC236}">
                <a16:creationId xmlns:a16="http://schemas.microsoft.com/office/drawing/2014/main" id="{5F3C0CE6-CC1D-3FFF-E37E-ECCFD25812BF}"/>
              </a:ext>
            </a:extLst>
          </p:cNvPr>
          <p:cNvPicPr>
            <a:picLocks noChangeAspect="1"/>
          </p:cNvPicPr>
          <p:nvPr/>
        </p:nvPicPr>
        <p:blipFill>
          <a:blip r:embed="rId3"/>
          <a:stretch>
            <a:fillRect/>
          </a:stretch>
        </p:blipFill>
        <p:spPr>
          <a:xfrm>
            <a:off x="9218557" y="1503225"/>
            <a:ext cx="2278143" cy="279771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D294F98-0681-170E-97FC-47C74FCF8DBD}"/>
              </a:ext>
            </a:extLst>
          </p:cNvPr>
          <p:cNvPicPr>
            <a:picLocks noChangeAspect="1"/>
          </p:cNvPicPr>
          <p:nvPr/>
        </p:nvPicPr>
        <p:blipFill>
          <a:blip r:embed="rId4"/>
          <a:stretch>
            <a:fillRect/>
          </a:stretch>
        </p:blipFill>
        <p:spPr>
          <a:xfrm>
            <a:off x="8664788" y="4441876"/>
            <a:ext cx="2911811" cy="2192389"/>
          </a:xfrm>
          <a:prstGeom prst="rect">
            <a:avLst/>
          </a:prstGeom>
        </p:spPr>
      </p:pic>
    </p:spTree>
    <p:extLst>
      <p:ext uri="{BB962C8B-B14F-4D97-AF65-F5344CB8AC3E}">
        <p14:creationId xmlns:p14="http://schemas.microsoft.com/office/powerpoint/2010/main" val="9045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631455"/>
          </a:xfrm>
        </p:spPr>
        <p:txBody>
          <a:bodyPr>
            <a:normAutofit fontScale="90000"/>
          </a:bodyPr>
          <a:lstStyle/>
          <a:p>
            <a:r>
              <a:rPr lang="en-US" dirty="0"/>
              <a:t>1957 ~ 2000: AI flounders</a:t>
            </a:r>
            <a:br>
              <a:rPr lang="en-US" dirty="0"/>
            </a:b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373310" y="1107885"/>
            <a:ext cx="10533032" cy="3515555"/>
          </a:xfrm>
        </p:spPr>
        <p:txBody>
          <a:bodyPr/>
          <a:lstStyle/>
          <a:p>
            <a:r>
              <a:rPr lang="en-US" dirty="0"/>
              <a:t>Hype cycles, academic squabbles, competing paradigms, funding booms &amp; busts</a:t>
            </a:r>
          </a:p>
          <a:p>
            <a:r>
              <a:rPr lang="en-US" dirty="0"/>
              <a:t>“AI Programming”: symbolic logic (LISP, PROLOG)</a:t>
            </a:r>
          </a:p>
          <a:p>
            <a:r>
              <a:rPr lang="en-US" dirty="0">
                <a:hlinkClick r:id="rId3"/>
              </a:rPr>
              <a:t>ELIZA, The Rogerian Therapist Chatbot (1966)</a:t>
            </a:r>
            <a:r>
              <a:rPr lang="en-US" dirty="0"/>
              <a:t> </a:t>
            </a:r>
          </a:p>
          <a:p>
            <a:r>
              <a:rPr lang="en-US" dirty="0"/>
              <a:t>Expert systems, “Fifth Generation” computing</a:t>
            </a:r>
          </a:p>
          <a:p>
            <a:r>
              <a:rPr lang="en-US" dirty="0"/>
              <a:t>Early neural networks aka “connectionism”</a:t>
            </a:r>
            <a:br>
              <a:rPr lang="en-US" dirty="0"/>
            </a:br>
            <a:r>
              <a:rPr lang="en-US" dirty="0"/>
              <a:t>	Sometimes with dedicated HW, sometimes simulated</a:t>
            </a:r>
            <a:br>
              <a:rPr lang="en-US" dirty="0"/>
            </a:br>
            <a:r>
              <a:rPr lang="en-US" dirty="0"/>
              <a:t>	Hundreds or thousands of “Neurons” – </a:t>
            </a:r>
            <a:r>
              <a:rPr lang="en-US" b="1" i="1" dirty="0"/>
              <a:t>not enough</a:t>
            </a:r>
          </a:p>
          <a:p>
            <a:endParaRPr lang="en-US" dirty="0"/>
          </a:p>
          <a:p>
            <a:r>
              <a:rPr lang="en-US" b="1" i="1" dirty="0">
                <a:solidFill>
                  <a:srgbClr val="FFC000">
                    <a:alpha val="60000"/>
                  </a:srgbClr>
                </a:solidFill>
              </a:rPr>
              <a:t>NONE OF  THIS REALLY WORKED! INTELLIGENCE IS HARD!</a:t>
            </a:r>
          </a:p>
          <a:p>
            <a:endParaRPr lang="en-US" dirty="0"/>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descr="A hockey player diving for the puck&#10;&#10;Description automatically generated with low confidence">
            <a:extLst>
              <a:ext uri="{FF2B5EF4-FFF2-40B4-BE49-F238E27FC236}">
                <a16:creationId xmlns:a16="http://schemas.microsoft.com/office/drawing/2014/main" id="{0AA5DB26-AFFA-D598-8398-DCDBDBBB16A8}"/>
              </a:ext>
            </a:extLst>
          </p:cNvPr>
          <p:cNvPicPr>
            <a:picLocks noChangeAspect="1"/>
          </p:cNvPicPr>
          <p:nvPr/>
        </p:nvPicPr>
        <p:blipFill>
          <a:blip r:embed="rId4"/>
          <a:stretch>
            <a:fillRect/>
          </a:stretch>
        </p:blipFill>
        <p:spPr>
          <a:xfrm>
            <a:off x="7255578" y="1557719"/>
            <a:ext cx="4283387" cy="2410778"/>
          </a:xfrm>
          <a:prstGeom prst="rect">
            <a:avLst/>
          </a:prstGeom>
        </p:spPr>
      </p:pic>
    </p:spTree>
    <p:extLst>
      <p:ext uri="{BB962C8B-B14F-4D97-AF65-F5344CB8AC3E}">
        <p14:creationId xmlns:p14="http://schemas.microsoft.com/office/powerpoint/2010/main" val="30060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631455"/>
          </a:xfrm>
        </p:spPr>
        <p:txBody>
          <a:bodyPr>
            <a:normAutofit fontScale="90000"/>
          </a:bodyPr>
          <a:lstStyle/>
          <a:p>
            <a:r>
              <a:rPr lang="en-US" dirty="0"/>
              <a:t>Meanwhile: Conventional computers soar</a:t>
            </a:r>
            <a:br>
              <a:rPr lang="en-US" dirty="0"/>
            </a:b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373310" y="1107885"/>
            <a:ext cx="10533032" cy="3515555"/>
          </a:xfrm>
        </p:spPr>
        <p:txBody>
          <a:bodyPr/>
          <a:lstStyle/>
          <a:p>
            <a:endParaRPr lang="en-US" dirty="0"/>
          </a:p>
          <a:p>
            <a:pPr marL="0" indent="0">
              <a:buNone/>
            </a:pPr>
            <a:br>
              <a:rPr lang="en-US" dirty="0"/>
            </a:b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A person wearing glasses&#10;&#10;Description automatically generated with low confidence">
            <a:extLst>
              <a:ext uri="{FF2B5EF4-FFF2-40B4-BE49-F238E27FC236}">
                <a16:creationId xmlns:a16="http://schemas.microsoft.com/office/drawing/2014/main" id="{524F81FB-DD4F-D851-479E-6E3A18F507E5}"/>
              </a:ext>
            </a:extLst>
          </p:cNvPr>
          <p:cNvPicPr>
            <a:picLocks noChangeAspect="1"/>
          </p:cNvPicPr>
          <p:nvPr/>
        </p:nvPicPr>
        <p:blipFill rotWithShape="1">
          <a:blip r:embed="rId3"/>
          <a:srcRect l="-5869" r="21799"/>
          <a:stretch/>
        </p:blipFill>
        <p:spPr>
          <a:xfrm>
            <a:off x="8612351" y="2618295"/>
            <a:ext cx="3420000" cy="2314575"/>
          </a:xfrm>
          <a:prstGeom prst="rect">
            <a:avLst/>
          </a:prstGeom>
        </p:spPr>
      </p:pic>
      <p:pic>
        <p:nvPicPr>
          <p:cNvPr id="8" name="Picture 7" descr="Chart&#10;&#10;Description automatically generated">
            <a:extLst>
              <a:ext uri="{FF2B5EF4-FFF2-40B4-BE49-F238E27FC236}">
                <a16:creationId xmlns:a16="http://schemas.microsoft.com/office/drawing/2014/main" id="{09AEA540-9261-7334-A9BD-8532E914D34E}"/>
              </a:ext>
            </a:extLst>
          </p:cNvPr>
          <p:cNvPicPr>
            <a:picLocks noChangeAspect="1"/>
          </p:cNvPicPr>
          <p:nvPr/>
        </p:nvPicPr>
        <p:blipFill>
          <a:blip r:embed="rId4"/>
          <a:stretch>
            <a:fillRect/>
          </a:stretch>
        </p:blipFill>
        <p:spPr>
          <a:xfrm>
            <a:off x="1238602" y="1180730"/>
            <a:ext cx="8499758" cy="5493493"/>
          </a:xfrm>
          <a:prstGeom prst="rect">
            <a:avLst/>
          </a:prstGeom>
        </p:spPr>
      </p:pic>
    </p:spTree>
    <p:extLst>
      <p:ext uri="{BB962C8B-B14F-4D97-AF65-F5344CB8AC3E}">
        <p14:creationId xmlns:p14="http://schemas.microsoft.com/office/powerpoint/2010/main" val="120039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594D27F8-F587-8EFF-13DB-F334FEB663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00DEB8-ABE4-1F6B-45AF-749BEE09C988}"/>
              </a:ext>
            </a:extLst>
          </p:cNvPr>
          <p:cNvSpPr>
            <a:spLocks noGrp="1"/>
          </p:cNvSpPr>
          <p:nvPr>
            <p:ph type="title"/>
          </p:nvPr>
        </p:nvSpPr>
        <p:spPr>
          <a:xfrm>
            <a:off x="550862" y="549275"/>
            <a:ext cx="11097551" cy="631455"/>
          </a:xfrm>
        </p:spPr>
        <p:txBody>
          <a:bodyPr>
            <a:normAutofit fontScale="90000"/>
          </a:bodyPr>
          <a:lstStyle/>
          <a:p>
            <a:r>
              <a:rPr lang="en-US" dirty="0"/>
              <a:t>~ 2010 - 2022 : Neural Nets start working!</a:t>
            </a:r>
            <a:br>
              <a:rPr lang="en-US" dirty="0"/>
            </a:br>
            <a:endParaRPr lang="en-US" dirty="0"/>
          </a:p>
        </p:txBody>
      </p:sp>
      <p:sp>
        <p:nvSpPr>
          <p:cNvPr id="10" name="Content Placeholder 9">
            <a:extLst>
              <a:ext uri="{FF2B5EF4-FFF2-40B4-BE49-F238E27FC236}">
                <a16:creationId xmlns:a16="http://schemas.microsoft.com/office/drawing/2014/main" id="{B0481C5D-9550-9FBD-0B39-CA01A6A31FD1}"/>
              </a:ext>
            </a:extLst>
          </p:cNvPr>
          <p:cNvSpPr>
            <a:spLocks noGrp="1"/>
          </p:cNvSpPr>
          <p:nvPr>
            <p:ph sz="half" idx="2"/>
          </p:nvPr>
        </p:nvSpPr>
        <p:spPr>
          <a:xfrm>
            <a:off x="254438" y="1354773"/>
            <a:ext cx="11459026" cy="4780851"/>
          </a:xfrm>
        </p:spPr>
        <p:txBody>
          <a:bodyPr/>
          <a:lstStyle/>
          <a:p>
            <a:r>
              <a:rPr lang="en-US" dirty="0"/>
              <a:t>Around 2010, computers could simulate neural networks – models of the brain- with MILLIONS of nodes.  Such AI lurked behind the scenes for years (Siri, FB, Alexa etc.)</a:t>
            </a:r>
          </a:p>
          <a:p>
            <a:r>
              <a:rPr lang="en-US" dirty="0"/>
              <a:t>Trained, usually with human feedback, for many tasks.</a:t>
            </a:r>
            <a:br>
              <a:rPr lang="en-US" dirty="0"/>
            </a:br>
            <a:r>
              <a:rPr lang="en-US" dirty="0"/>
              <a:t>Most training data is general internet content… with attendant biases etc.</a:t>
            </a:r>
          </a:p>
          <a:p>
            <a:r>
              <a:rPr lang="en-US" dirty="0"/>
              <a:t>A decade or so ago, "emergent” intelligent behaviors showed up. </a:t>
            </a:r>
          </a:p>
          <a:p>
            <a:r>
              <a:rPr lang="en-US" dirty="0"/>
              <a:t>Major players (MS, google) dabbled with public chatbots as early as 2016.</a:t>
            </a:r>
          </a:p>
          <a:p>
            <a:pPr lvl="1"/>
            <a:r>
              <a:rPr lang="en-US" dirty="0"/>
              <a:t>But problematic behaviors showed up which were hard to fix, (racism etc.) and they backed off.</a:t>
            </a:r>
          </a:p>
          <a:p>
            <a:r>
              <a:rPr lang="en-US" dirty="0"/>
              <a:t>This opened the door for risk-tolerant startups like </a:t>
            </a:r>
            <a:r>
              <a:rPr lang="en-US" dirty="0" err="1"/>
              <a:t>OpenAI</a:t>
            </a:r>
            <a:r>
              <a:rPr lang="en-US" dirty="0"/>
              <a:t>!</a:t>
            </a:r>
          </a:p>
          <a:p>
            <a:endParaRPr lang="en-US" dirty="0"/>
          </a:p>
          <a:p>
            <a:endParaRPr lang="en-US" dirty="0"/>
          </a:p>
          <a:p>
            <a:endParaRPr lang="en-US" dirty="0"/>
          </a:p>
          <a:p>
            <a:endParaRPr lang="en-US" dirty="0"/>
          </a:p>
          <a:p>
            <a:endParaRPr lang="en-US" dirty="0"/>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A494F04C-9A82-8186-1C3C-0A577A70C192}"/>
              </a:ext>
            </a:extLst>
          </p:cNvPr>
          <p:cNvSpPr>
            <a:spLocks noGrp="1"/>
          </p:cNvSpPr>
          <p:nvPr>
            <p:ph type="sldNum" sz="quarter" idx="12"/>
          </p:nvPr>
        </p:nvSpPr>
        <p:spPr/>
        <p:txBody>
          <a:bodyPr/>
          <a:lstStyle/>
          <a:p>
            <a:fld id="{DBA1B0FB-D917-4C8C-928F-313BD683BF39}" type="slidenum">
              <a:rPr lang="en-US" smtClean="0"/>
              <a:pPr/>
              <a:t>7</a:t>
            </a:fld>
            <a:endParaRPr lang="en-US"/>
          </a:p>
        </p:txBody>
      </p:sp>
      <p:sp>
        <p:nvSpPr>
          <p:cNvPr id="22" name="Freeform: Shape 21">
            <a:extLst>
              <a:ext uri="{FF2B5EF4-FFF2-40B4-BE49-F238E27FC236}">
                <a16:creationId xmlns:a16="http://schemas.microsoft.com/office/drawing/2014/main" id="{51D2AEF9-FA1E-9312-6C35-2781CBF668D7}"/>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895138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9398000" cy="996061"/>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2023: </a:t>
            </a:r>
            <a:r>
              <a:rPr lang="en-US" dirty="0" err="1">
                <a:solidFill>
                  <a:schemeClr val="accent2">
                    <a:lumMod val="60000"/>
                    <a:lumOff val="40000"/>
                  </a:schemeClr>
                </a:solidFill>
                <a:hlinkClick r:id="rId4">
                  <a:extLst>
                    <a:ext uri="{A12FA001-AC4F-418D-AE19-62706E023703}">
                      <ahyp:hlinkClr xmlns:ahyp="http://schemas.microsoft.com/office/drawing/2018/hyperlinkcolor" val="tx"/>
                    </a:ext>
                  </a:extLst>
                </a:hlinkClick>
              </a:rPr>
              <a:t>chatGPT</a:t>
            </a:r>
            <a:endParaRPr lang="en-US" sz="6400" kern="1200" dirty="0">
              <a:solidFill>
                <a:schemeClr val="accent2">
                  <a:lumMod val="60000"/>
                  <a:lumOff val="40000"/>
                </a:schemeClr>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79523" y="1913641"/>
            <a:ext cx="8791100" cy="4747459"/>
          </a:xfrm>
        </p:spPr>
        <p:txBody>
          <a:bodyPr vert="horz" wrap="square" lIns="0" tIns="0" rIns="0" bIns="0" rtlCol="0">
            <a:normAutofit/>
          </a:bodyPr>
          <a:lstStyle/>
          <a:p>
            <a:pPr marL="342900" indent="-342900">
              <a:lnSpc>
                <a:spcPct val="100000"/>
              </a:lnSpc>
              <a:buFont typeface="Arial" panose="020B0604020202020204" pitchFamily="34" charset="0"/>
              <a:buChar char="•"/>
            </a:pPr>
            <a:r>
              <a:rPr lang="en-US" kern="1200" dirty="0">
                <a:latin typeface="+mn-lt"/>
                <a:ea typeface="+mn-ea"/>
                <a:cs typeface="+mn-cs"/>
              </a:rPr>
              <a:t>Limited release Nov 2022, exploded in 2023</a:t>
            </a:r>
          </a:p>
          <a:p>
            <a:pPr marL="342900" indent="-342900">
              <a:lnSpc>
                <a:spcPct val="100000"/>
              </a:lnSpc>
              <a:buFont typeface="Arial" panose="020B0604020202020204" pitchFamily="34" charset="0"/>
              <a:buChar char="•"/>
            </a:pPr>
            <a:r>
              <a:rPr lang="en-US" dirty="0"/>
              <a:t>Spookily flexible and smart</a:t>
            </a:r>
          </a:p>
          <a:p>
            <a:pPr marL="342900" indent="-342900">
              <a:lnSpc>
                <a:spcPct val="100000"/>
              </a:lnSpc>
              <a:buFont typeface="Arial" panose="020B0604020202020204" pitchFamily="34" charset="0"/>
              <a:buChar char="•"/>
            </a:pPr>
            <a:r>
              <a:rPr lang="en-US" dirty="0"/>
              <a:t>Passed standard tests like LSAT</a:t>
            </a:r>
          </a:p>
          <a:p>
            <a:pPr marL="342900" indent="-342900">
              <a:lnSpc>
                <a:spcPct val="100000"/>
              </a:lnSpc>
              <a:buFont typeface="Arial" panose="020B0604020202020204" pitchFamily="34" charset="0"/>
              <a:buChar char="•"/>
            </a:pPr>
            <a:r>
              <a:rPr lang="en-US" dirty="0"/>
              <a:t>Wrote in different voices (“as if a dog”)</a:t>
            </a:r>
          </a:p>
          <a:p>
            <a:pPr marL="342900" indent="-342900">
              <a:lnSpc>
                <a:spcPct val="100000"/>
              </a:lnSpc>
              <a:buFont typeface="Arial" panose="020B0604020202020204" pitchFamily="34" charset="0"/>
              <a:buChar char="•"/>
            </a:pPr>
            <a:r>
              <a:rPr lang="en-US" dirty="0"/>
              <a:t>A Large Language Model (LLM)</a:t>
            </a:r>
          </a:p>
          <a:p>
            <a:pPr marL="342900" indent="-342900">
              <a:lnSpc>
                <a:spcPct val="100000"/>
              </a:lnSpc>
              <a:buFont typeface="Arial" panose="020B0604020202020204" pitchFamily="34" charset="0"/>
              <a:buChar char="•"/>
            </a:pPr>
            <a:r>
              <a:rPr lang="en-US" dirty="0"/>
              <a:t>Used Generative Pre-trained Transformer technology, GPT 3.5</a:t>
            </a:r>
          </a:p>
          <a:p>
            <a:pPr marL="342900" indent="-342900">
              <a:lnSpc>
                <a:spcPct val="100000"/>
              </a:lnSpc>
              <a:buFont typeface="Arial" panose="020B0604020202020204" pitchFamily="34" charset="0"/>
              <a:buChar char="•"/>
            </a:pPr>
            <a:r>
              <a:rPr lang="en-US" dirty="0"/>
              <a:t>Many limitations: mistakes, no “today” knowledge, odd behaviors.</a:t>
            </a:r>
          </a:p>
          <a:p>
            <a:pPr marL="342900" indent="-342900">
              <a:lnSpc>
                <a:spcPct val="100000"/>
              </a:lnSpc>
              <a:buFont typeface="Arial" panose="020B0604020202020204" pitchFamily="34" charset="0"/>
              <a:buChar char="•"/>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8</a:t>
            </a:fld>
            <a:endParaRPr lang="en-US"/>
          </a:p>
        </p:txBody>
      </p:sp>
      <p:pic>
        <p:nvPicPr>
          <p:cNvPr id="11" name="Picture 10" descr="Diagram&#10;&#10;Description automatically generated">
            <a:extLst>
              <a:ext uri="{FF2B5EF4-FFF2-40B4-BE49-F238E27FC236}">
                <a16:creationId xmlns:a16="http://schemas.microsoft.com/office/drawing/2014/main" id="{AC2021CC-3E8E-C86D-6E6B-D60E0531F5C2}"/>
              </a:ext>
            </a:extLst>
          </p:cNvPr>
          <p:cNvPicPr>
            <a:picLocks noChangeAspect="1"/>
          </p:cNvPicPr>
          <p:nvPr/>
        </p:nvPicPr>
        <p:blipFill>
          <a:blip r:embed="rId5"/>
          <a:stretch>
            <a:fillRect/>
          </a:stretch>
        </p:blipFill>
        <p:spPr>
          <a:xfrm>
            <a:off x="7474490" y="43779"/>
            <a:ext cx="4166647" cy="4166647"/>
          </a:xfrm>
          <a:prstGeom prst="rect">
            <a:avLst/>
          </a:prstGeom>
        </p:spPr>
      </p:pic>
      <p:sp>
        <p:nvSpPr>
          <p:cNvPr id="5" name="TextBox 4">
            <a:hlinkClick r:id="rId4" tooltip="Let's Try It!"/>
            <a:extLst>
              <a:ext uri="{FF2B5EF4-FFF2-40B4-BE49-F238E27FC236}">
                <a16:creationId xmlns:a16="http://schemas.microsoft.com/office/drawing/2014/main" id="{871CF2A2-0463-9EC0-67DE-ABD01BD3BE37}"/>
              </a:ext>
            </a:extLst>
          </p:cNvPr>
          <p:cNvSpPr txBox="1"/>
          <p:nvPr/>
        </p:nvSpPr>
        <p:spPr>
          <a:xfrm>
            <a:off x="8870623" y="4714875"/>
            <a:ext cx="2968952" cy="707886"/>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4000" dirty="0">
                <a:solidFill>
                  <a:srgbClr val="FFFF00"/>
                </a:solidFill>
                <a:hlinkClick r:id="rId4">
                  <a:extLst>
                    <a:ext uri="{A12FA001-AC4F-418D-AE19-62706E023703}">
                      <ahyp:hlinkClr xmlns:ahyp="http://schemas.microsoft.com/office/drawing/2018/hyperlinkcolor" val="tx"/>
                    </a:ext>
                  </a:extLst>
                </a:hlinkClick>
              </a:rPr>
              <a:t>Let's Try It!</a:t>
            </a:r>
            <a:endParaRPr lang="en-US" sz="4000" dirty="0">
              <a:solidFill>
                <a:srgbClr val="FFFF00"/>
              </a:solidFill>
            </a:endParaRPr>
          </a:p>
        </p:txBody>
      </p:sp>
    </p:spTree>
    <p:extLst>
      <p:ext uri="{BB962C8B-B14F-4D97-AF65-F5344CB8AC3E}">
        <p14:creationId xmlns:p14="http://schemas.microsoft.com/office/powerpoint/2010/main" val="665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2" y="549275"/>
            <a:ext cx="10037889" cy="996061"/>
          </a:xfrm>
        </p:spPr>
        <p:txBody>
          <a:bodyPr vert="horz" wrap="square" lIns="0" tIns="0" rIns="0" bIns="0" rtlCol="0" anchor="b" anchorCtr="0">
            <a:normAutofit fontScale="90000"/>
          </a:bodyPr>
          <a:lstStyle/>
          <a:p>
            <a:pPr>
              <a:lnSpc>
                <a:spcPct val="100000"/>
              </a:lnSpc>
            </a:pPr>
            <a:r>
              <a:rPr lang="en-US" sz="6400" kern="1200" dirty="0">
                <a:solidFill>
                  <a:schemeClr val="tx1"/>
                </a:solidFill>
                <a:latin typeface="+mj-lt"/>
                <a:ea typeface="+mj-ea"/>
                <a:cs typeface="+mj-cs"/>
              </a:rPr>
              <a:t>2023/4</a:t>
            </a:r>
            <a:r>
              <a:rPr lang="en-US" sz="6400" kern="1200" dirty="0">
                <a:latin typeface="+mj-lt"/>
                <a:ea typeface="+mj-ea"/>
                <a:cs typeface="+mj-cs"/>
              </a:rPr>
              <a:t>:</a:t>
            </a:r>
            <a:r>
              <a:rPr lang="en-US" sz="6400" kern="1200" dirty="0">
                <a:solidFill>
                  <a:schemeClr val="tx1"/>
                </a:solidFill>
                <a:latin typeface="+mj-lt"/>
                <a:ea typeface="+mj-ea"/>
                <a:cs typeface="+mj-cs"/>
              </a:rPr>
              <a:t> </a:t>
            </a:r>
            <a:r>
              <a:rPr lang="en-US" sz="6400" kern="1200" dirty="0" err="1">
                <a:solidFill>
                  <a:schemeClr val="tx1"/>
                </a:solidFill>
                <a:latin typeface="+mj-lt"/>
                <a:ea typeface="+mj-ea"/>
                <a:cs typeface="+mj-cs"/>
              </a:rPr>
              <a:t>chatGPT</a:t>
            </a:r>
            <a:r>
              <a:rPr lang="en-US" sz="6400" kern="1200" dirty="0">
                <a:solidFill>
                  <a:schemeClr val="tx1"/>
                </a:solidFill>
                <a:latin typeface="+mj-lt"/>
                <a:ea typeface="+mj-ea"/>
                <a:cs typeface="+mj-cs"/>
              </a:rPr>
              <a:t> </a:t>
            </a:r>
            <a:r>
              <a:rPr lang="en-US" sz="6400" i="1" kern="1200" dirty="0">
                <a:solidFill>
                  <a:schemeClr val="tx1"/>
                </a:solidFill>
                <a:latin typeface="+mj-lt"/>
                <a:ea typeface="+mj-ea"/>
                <a:cs typeface="+mj-cs"/>
              </a:rPr>
              <a:t>et al </a:t>
            </a:r>
            <a:r>
              <a:rPr lang="en-US" sz="6400" kern="1200" dirty="0">
                <a:solidFill>
                  <a:schemeClr val="tx1"/>
                </a:solidFill>
                <a:latin typeface="+mj-lt"/>
                <a:ea typeface="+mj-ea"/>
                <a:cs typeface="+mj-cs"/>
              </a:rPr>
              <a:t>explode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959721"/>
            <a:ext cx="5785929" cy="4349003"/>
          </a:xfrm>
        </p:spPr>
        <p:txBody>
          <a:bodyPr vert="horz" wrap="square" lIns="0" tIns="0" rIns="0" bIns="0" rtlCol="0">
            <a:normAutofit fontScale="85000" lnSpcReduction="10000"/>
          </a:bodyPr>
          <a:lstStyle/>
          <a:p>
            <a:pPr marL="342900" indent="-342900">
              <a:lnSpc>
                <a:spcPct val="100000"/>
              </a:lnSpc>
              <a:buFont typeface="Arial" panose="020B0604020202020204" pitchFamily="34" charset="0"/>
              <a:buChar char="•"/>
            </a:pPr>
            <a:r>
              <a:rPr lang="en-US" dirty="0"/>
              <a:t>GPT v4 ACED various standard tests, not just </a:t>
            </a:r>
            <a:br>
              <a:rPr lang="en-US" dirty="0"/>
            </a:br>
            <a:r>
              <a:rPr lang="en-US" dirty="0"/>
              <a:t>PASSED them. (See chart of </a:t>
            </a:r>
            <a:r>
              <a:rPr lang="en-US" dirty="0">
                <a:solidFill>
                  <a:srgbClr val="92D050">
                    <a:alpha val="60000"/>
                  </a:srgbClr>
                </a:solidFill>
              </a:rPr>
              <a:t>GPT 4 </a:t>
            </a:r>
            <a:r>
              <a:rPr lang="en-US" dirty="0"/>
              <a:t>vs </a:t>
            </a:r>
            <a:r>
              <a:rPr lang="en-US" dirty="0">
                <a:solidFill>
                  <a:schemeClr val="accent2">
                    <a:lumMod val="40000"/>
                    <a:lumOff val="60000"/>
                    <a:alpha val="60000"/>
                  </a:schemeClr>
                </a:solidFill>
              </a:rPr>
              <a:t>GPT 3.5 </a:t>
            </a:r>
            <a:r>
              <a:rPr lang="en-US" dirty="0"/>
              <a:t>).</a:t>
            </a:r>
          </a:p>
          <a:p>
            <a:pPr marL="342900" indent="-342900">
              <a:lnSpc>
                <a:spcPct val="100000"/>
              </a:lnSpc>
              <a:buFont typeface="Arial" panose="020B0604020202020204" pitchFamily="34" charset="0"/>
              <a:buChar char="•"/>
            </a:pPr>
            <a:r>
              <a:rPr lang="en-US" dirty="0"/>
              <a:t>Models now have BILLIONS of nodes and TRILLIONS of connection parameters.</a:t>
            </a:r>
            <a:br>
              <a:rPr lang="en-US" dirty="0"/>
            </a:br>
            <a:r>
              <a:rPr lang="en-US" b="1" i="1" dirty="0">
                <a:solidFill>
                  <a:srgbClr val="FFFF00">
                    <a:alpha val="60000"/>
                  </a:srgbClr>
                </a:solidFill>
              </a:rPr>
              <a:t>This is comparable to the complexity of a human brain!</a:t>
            </a:r>
          </a:p>
          <a:p>
            <a:pPr marL="342900" indent="-342900">
              <a:lnSpc>
                <a:spcPct val="100000"/>
              </a:lnSpc>
              <a:buFont typeface="Arial" panose="020B0604020202020204" pitchFamily="34" charset="0"/>
              <a:buChar char="•"/>
            </a:pPr>
            <a:r>
              <a:rPr lang="en-US" dirty="0">
                <a:solidFill>
                  <a:schemeClr val="tx1">
                    <a:lumMod val="95000"/>
                    <a:alpha val="60000"/>
                  </a:schemeClr>
                </a:solidFill>
              </a:rPr>
              <a:t>AIs are now being designed and trained by AIs, </a:t>
            </a:r>
            <a:br>
              <a:rPr lang="en-US" dirty="0">
                <a:solidFill>
                  <a:schemeClr val="tx1">
                    <a:lumMod val="95000"/>
                    <a:alpha val="60000"/>
                  </a:schemeClr>
                </a:solidFill>
              </a:rPr>
            </a:br>
            <a:r>
              <a:rPr lang="en-US" dirty="0">
                <a:solidFill>
                  <a:schemeClr val="tx1">
                    <a:lumMod val="95000"/>
                    <a:alpha val="60000"/>
                  </a:schemeClr>
                </a:solidFill>
              </a:rPr>
              <a:t>which will speed up their improvement.</a:t>
            </a:r>
          </a:p>
          <a:p>
            <a:pPr marL="342900" indent="-342900">
              <a:lnSpc>
                <a:spcPct val="100000"/>
              </a:lnSpc>
              <a:buFont typeface="Arial" panose="020B0604020202020204" pitchFamily="34" charset="0"/>
              <a:buChar char="•"/>
            </a:pPr>
            <a:r>
              <a:rPr lang="en-US" dirty="0"/>
              <a:t>It turns out LLMS are good for almost ANYTHING: image/video generation &amp; understanding,, robotics</a:t>
            </a:r>
          </a:p>
          <a:p>
            <a:pPr marL="342900" indent="-342900">
              <a:lnSpc>
                <a:spcPct val="100000"/>
              </a:lnSpc>
              <a:buFont typeface="Arial" panose="020B0604020202020204" pitchFamily="34" charset="0"/>
              <a:buChar char="•"/>
            </a:pPr>
            <a:r>
              <a:rPr lang="en-US" dirty="0"/>
              <a:t>Variants (Bard, Bing,  </a:t>
            </a:r>
            <a:r>
              <a:rPr lang="en-US" dirty="0" err="1"/>
              <a:t>AutoGPT</a:t>
            </a:r>
            <a:r>
              <a:rPr lang="en-US" dirty="0"/>
              <a:t>, le chat) and features  such as searching current Web content.</a:t>
            </a:r>
          </a:p>
          <a:p>
            <a:pPr marL="342900" indent="-342900">
              <a:lnSpc>
                <a:spcPct val="100000"/>
              </a:lnSpc>
              <a:buFont typeface="Arial" panose="020B0604020202020204" pitchFamily="34" charset="0"/>
              <a:buChar char="•"/>
            </a:pPr>
            <a:endParaRPr lang="en-US" dirty="0">
              <a:solidFill>
                <a:schemeClr val="tx1">
                  <a:lumMod val="95000"/>
                  <a:alpha val="60000"/>
                </a:schemeClr>
              </a:solidFill>
            </a:endParaRPr>
          </a:p>
          <a:p>
            <a:pPr marL="342900" indent="-342900">
              <a:lnSpc>
                <a:spcPct val="100000"/>
              </a:lnSpc>
              <a:buFont typeface="Arial" panose="020B0604020202020204" pitchFamily="34" charset="0"/>
              <a:buChar char="•"/>
            </a:pPr>
            <a:endParaRPr lang="en-US" dirty="0"/>
          </a:p>
          <a:p>
            <a:pPr marL="0" indent="0">
              <a:lnSpc>
                <a:spcPct val="100000"/>
              </a:lnSpc>
              <a:buNone/>
            </a:pPr>
            <a:endParaRPr lang="en-US" kern="1200" dirty="0">
              <a:latin typeface="+mn-lt"/>
              <a:ea typeface="+mn-ea"/>
              <a:cs typeface="+mn-cs"/>
            </a:endParaRPr>
          </a:p>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9</a:t>
            </a:fld>
            <a:endParaRPr lang="en-US"/>
          </a:p>
        </p:txBody>
      </p:sp>
      <p:pic>
        <p:nvPicPr>
          <p:cNvPr id="5" name="Content Placeholder 2">
            <a:extLst>
              <a:ext uri="{FF2B5EF4-FFF2-40B4-BE49-F238E27FC236}">
                <a16:creationId xmlns:a16="http://schemas.microsoft.com/office/drawing/2014/main" id="{BDDCD3B7-3AD5-F875-74F3-E4BD65380298}"/>
              </a:ext>
            </a:extLst>
          </p:cNvPr>
          <p:cNvPicPr>
            <a:picLocks noChangeAspect="1"/>
          </p:cNvPicPr>
          <p:nvPr/>
        </p:nvPicPr>
        <p:blipFill>
          <a:blip r:embed="rId4"/>
          <a:stretch>
            <a:fillRect/>
          </a:stretch>
        </p:blipFill>
        <p:spPr>
          <a:xfrm>
            <a:off x="6585457" y="1959722"/>
            <a:ext cx="5055680" cy="3473431"/>
          </a:xfrm>
          <a:prstGeom prst="rect">
            <a:avLst/>
          </a:prstGeom>
        </p:spPr>
      </p:pic>
    </p:spTree>
    <p:extLst>
      <p:ext uri="{BB962C8B-B14F-4D97-AF65-F5344CB8AC3E}">
        <p14:creationId xmlns:p14="http://schemas.microsoft.com/office/powerpoint/2010/main" val="211590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29077</TotalTime>
  <Words>3791</Words>
  <Application>Microsoft Office PowerPoint</Application>
  <PresentationFormat>Widescreen</PresentationFormat>
  <Paragraphs>333</Paragraphs>
  <Slides>35</Slides>
  <Notes>31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FKGrotesk</vt:lpstr>
      <vt:lpstr>Gill Sans MT</vt:lpstr>
      <vt:lpstr>Inter</vt:lpstr>
      <vt:lpstr>Walbaum Display</vt:lpstr>
      <vt:lpstr>3DFloatVTI</vt:lpstr>
      <vt:lpstr>AI 3 years in: Lots of progress,  Lots of issues !</vt:lpstr>
      <vt:lpstr>A brief history of AI</vt:lpstr>
      <vt:lpstr>Prehistory – 1920s: Myths &amp; Machinery </vt:lpstr>
      <vt:lpstr>1930s-1956: Real computers, imagining AI </vt:lpstr>
      <vt:lpstr>1957 ~ 2000: AI flounders </vt:lpstr>
      <vt:lpstr>Meanwhile: Conventional computers soar </vt:lpstr>
      <vt:lpstr>~ 2010 - 2022 : Neural Nets start working! </vt:lpstr>
      <vt:lpstr>2023: chatGPT</vt:lpstr>
      <vt:lpstr>2023/4: chatGPT et al explode</vt:lpstr>
      <vt:lpstr>PowerPoint Presentation</vt:lpstr>
      <vt:lpstr>2026: AI Everywhere</vt:lpstr>
      <vt:lpstr>How LLMS work:</vt:lpstr>
      <vt:lpstr>How LLMs are built:</vt:lpstr>
      <vt:lpstr>Recent Developments</vt:lpstr>
      <vt:lpstr>Issues of AI</vt:lpstr>
      <vt:lpstr>Can AIs think?</vt:lpstr>
      <vt:lpstr>Are AIs Conscious?</vt:lpstr>
      <vt:lpstr>Education:</vt:lpstr>
      <vt:lpstr>Societal Issues</vt:lpstr>
      <vt:lpstr>Accidental Biases</vt:lpstr>
      <vt:lpstr>Deliberate biases</vt:lpstr>
      <vt:lpstr>AI Errors</vt:lpstr>
      <vt:lpstr>Disintermediation</vt:lpstr>
      <vt:lpstr>Is AI a Bubble?</vt:lpstr>
      <vt:lpstr>Can AIs be moral?</vt:lpstr>
      <vt:lpstr>AI Colonialism</vt:lpstr>
      <vt:lpstr>IS AI a threat?</vt:lpstr>
      <vt:lpstr>AI and War!</vt:lpstr>
      <vt:lpstr>The Future of AI</vt:lpstr>
      <vt:lpstr>The Holy Grail(s) </vt:lpstr>
      <vt:lpstr>Try it out: Free WWW AI tools:</vt:lpstr>
      <vt:lpstr>Free Smartphone AI apps: </vt:lpstr>
      <vt:lpstr>Thank You</vt:lpstr>
      <vt:lpstr>References, 1….</vt:lpstr>
      <vt:lpstr>…References,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 Year Of Artificial  Intelligence</dc:title>
  <dc:creator>Gord Larose</dc:creator>
  <cp:lastModifiedBy>Gord Larose</cp:lastModifiedBy>
  <cp:revision>91</cp:revision>
  <dcterms:created xsi:type="dcterms:W3CDTF">2023-02-11T15:12:35Z</dcterms:created>
  <dcterms:modified xsi:type="dcterms:W3CDTF">2026-02-03T15:57:49Z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